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F486E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F486E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1" i="0">
                <a:solidFill>
                  <a:srgbClr val="0F486E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0" y="1057655"/>
            <a:ext cx="10058019" cy="5657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298685" y="3498341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761999" y="5334"/>
                </a:moveTo>
                <a:lnTo>
                  <a:pt x="761999" y="3048"/>
                </a:lnTo>
                <a:lnTo>
                  <a:pt x="758951" y="0"/>
                </a:lnTo>
                <a:lnTo>
                  <a:pt x="755903" y="0"/>
                </a:lnTo>
                <a:lnTo>
                  <a:pt x="0" y="755904"/>
                </a:lnTo>
                <a:lnTo>
                  <a:pt x="0" y="758952"/>
                </a:lnTo>
                <a:lnTo>
                  <a:pt x="3047" y="762000"/>
                </a:lnTo>
                <a:lnTo>
                  <a:pt x="5333" y="762000"/>
                </a:lnTo>
                <a:lnTo>
                  <a:pt x="761999" y="5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591806" y="3685794"/>
            <a:ext cx="2468880" cy="2468880"/>
          </a:xfrm>
          <a:custGeom>
            <a:avLst/>
            <a:gdLst/>
            <a:ahLst/>
            <a:cxnLst/>
            <a:rect l="l" t="t" r="r" b="b"/>
            <a:pathLst>
              <a:path w="2468879" h="2468879">
                <a:moveTo>
                  <a:pt x="2468880" y="5334"/>
                </a:moveTo>
                <a:lnTo>
                  <a:pt x="2468880" y="3048"/>
                </a:lnTo>
                <a:lnTo>
                  <a:pt x="2465832" y="0"/>
                </a:lnTo>
                <a:lnTo>
                  <a:pt x="2462784" y="0"/>
                </a:lnTo>
                <a:lnTo>
                  <a:pt x="0" y="2462784"/>
                </a:lnTo>
                <a:lnTo>
                  <a:pt x="0" y="2465832"/>
                </a:lnTo>
                <a:lnTo>
                  <a:pt x="3048" y="2468880"/>
                </a:lnTo>
                <a:lnTo>
                  <a:pt x="5334" y="2468880"/>
                </a:lnTo>
                <a:lnTo>
                  <a:pt x="2468880" y="5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487156" y="3763517"/>
            <a:ext cx="1573530" cy="1573530"/>
          </a:xfrm>
          <a:custGeom>
            <a:avLst/>
            <a:gdLst/>
            <a:ahLst/>
            <a:cxnLst/>
            <a:rect l="l" t="t" r="r" b="b"/>
            <a:pathLst>
              <a:path w="1573529" h="1573529">
                <a:moveTo>
                  <a:pt x="1573529" y="6096"/>
                </a:moveTo>
                <a:lnTo>
                  <a:pt x="1573529" y="3810"/>
                </a:lnTo>
                <a:lnTo>
                  <a:pt x="1572005" y="1524"/>
                </a:lnTo>
                <a:lnTo>
                  <a:pt x="1570481" y="0"/>
                </a:lnTo>
                <a:lnTo>
                  <a:pt x="1567433" y="0"/>
                </a:lnTo>
                <a:lnTo>
                  <a:pt x="0" y="1568196"/>
                </a:lnTo>
                <a:lnTo>
                  <a:pt x="0" y="1570482"/>
                </a:lnTo>
                <a:lnTo>
                  <a:pt x="3047" y="1573530"/>
                </a:lnTo>
                <a:lnTo>
                  <a:pt x="5333" y="1573530"/>
                </a:lnTo>
                <a:lnTo>
                  <a:pt x="1573529" y="6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602980" y="3627882"/>
            <a:ext cx="1455420" cy="1466215"/>
          </a:xfrm>
          <a:custGeom>
            <a:avLst/>
            <a:gdLst/>
            <a:ahLst/>
            <a:cxnLst/>
            <a:rect l="l" t="t" r="r" b="b"/>
            <a:pathLst>
              <a:path w="1455420" h="1466214">
                <a:moveTo>
                  <a:pt x="1455420" y="27431"/>
                </a:moveTo>
                <a:lnTo>
                  <a:pt x="1455420" y="0"/>
                </a:lnTo>
                <a:lnTo>
                  <a:pt x="1449323" y="0"/>
                </a:lnTo>
                <a:lnTo>
                  <a:pt x="0" y="1450086"/>
                </a:lnTo>
                <a:lnTo>
                  <a:pt x="0" y="1456944"/>
                </a:lnTo>
                <a:lnTo>
                  <a:pt x="9143" y="1466088"/>
                </a:lnTo>
                <a:lnTo>
                  <a:pt x="16763" y="1466088"/>
                </a:lnTo>
                <a:lnTo>
                  <a:pt x="1455420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8995409" y="4083558"/>
            <a:ext cx="1062990" cy="1073785"/>
          </a:xfrm>
          <a:custGeom>
            <a:avLst/>
            <a:gdLst/>
            <a:ahLst/>
            <a:cxnLst/>
            <a:rect l="l" t="t" r="r" b="b"/>
            <a:pathLst>
              <a:path w="1062990" h="1073785">
                <a:moveTo>
                  <a:pt x="1062990" y="27431"/>
                </a:moveTo>
                <a:lnTo>
                  <a:pt x="1062990" y="0"/>
                </a:lnTo>
                <a:lnTo>
                  <a:pt x="1056894" y="0"/>
                </a:lnTo>
                <a:lnTo>
                  <a:pt x="0" y="1056894"/>
                </a:lnTo>
                <a:lnTo>
                  <a:pt x="0" y="1064514"/>
                </a:lnTo>
                <a:lnTo>
                  <a:pt x="9144" y="1073658"/>
                </a:lnTo>
                <a:lnTo>
                  <a:pt x="16764" y="1073658"/>
                </a:lnTo>
                <a:lnTo>
                  <a:pt x="1062990" y="274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4476" y="2047748"/>
            <a:ext cx="8029447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1" i="0">
                <a:solidFill>
                  <a:srgbClr val="0F486E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7380" y="1893366"/>
            <a:ext cx="8710295" cy="1656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garetina.sansone@usmc.mil" TargetMode="External"/><Relationship Id="rId3" Type="http://schemas.openxmlformats.org/officeDocument/2006/relationships/hyperlink" Target="mailto:sheba.godbey@usmc.mil" TargetMode="External"/><Relationship Id="rId4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" y="1057655"/>
            <a:ext cx="10058019" cy="565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82561" y="1059180"/>
            <a:ext cx="3154680" cy="3154680"/>
          </a:xfrm>
          <a:custGeom>
            <a:avLst/>
            <a:gdLst/>
            <a:ahLst/>
            <a:cxnLst/>
            <a:rect l="l" t="t" r="r" b="b"/>
            <a:pathLst>
              <a:path w="3154679" h="3154679">
                <a:moveTo>
                  <a:pt x="3154679" y="7619"/>
                </a:moveTo>
                <a:lnTo>
                  <a:pt x="3154679" y="3809"/>
                </a:lnTo>
                <a:lnTo>
                  <a:pt x="3150869" y="0"/>
                </a:lnTo>
                <a:lnTo>
                  <a:pt x="3147821" y="0"/>
                </a:lnTo>
                <a:lnTo>
                  <a:pt x="2285" y="3145535"/>
                </a:lnTo>
                <a:lnTo>
                  <a:pt x="0" y="3147060"/>
                </a:lnTo>
                <a:lnTo>
                  <a:pt x="0" y="3150869"/>
                </a:lnTo>
                <a:lnTo>
                  <a:pt x="2285" y="3152393"/>
                </a:lnTo>
                <a:lnTo>
                  <a:pt x="4571" y="3154679"/>
                </a:lnTo>
                <a:lnTo>
                  <a:pt x="7619" y="3154679"/>
                </a:lnTo>
                <a:lnTo>
                  <a:pt x="3154679" y="7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33771" y="1127760"/>
            <a:ext cx="5024755" cy="5028565"/>
          </a:xfrm>
          <a:custGeom>
            <a:avLst/>
            <a:gdLst/>
            <a:ahLst/>
            <a:cxnLst/>
            <a:rect l="l" t="t" r="r" b="b"/>
            <a:pathLst>
              <a:path w="5024755" h="5028565">
                <a:moveTo>
                  <a:pt x="5024627" y="10668"/>
                </a:moveTo>
                <a:lnTo>
                  <a:pt x="5024627" y="761"/>
                </a:lnTo>
                <a:lnTo>
                  <a:pt x="5023866" y="0"/>
                </a:lnTo>
                <a:lnTo>
                  <a:pt x="5020818" y="0"/>
                </a:lnTo>
                <a:lnTo>
                  <a:pt x="0" y="5020818"/>
                </a:lnTo>
                <a:lnTo>
                  <a:pt x="0" y="5023865"/>
                </a:lnTo>
                <a:lnTo>
                  <a:pt x="2286" y="5026151"/>
                </a:lnTo>
                <a:lnTo>
                  <a:pt x="3810" y="5028437"/>
                </a:lnTo>
                <a:lnTo>
                  <a:pt x="7620" y="5028437"/>
                </a:lnTo>
                <a:lnTo>
                  <a:pt x="5024627" y="106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64173" y="1240536"/>
            <a:ext cx="4094479" cy="4098290"/>
          </a:xfrm>
          <a:custGeom>
            <a:avLst/>
            <a:gdLst/>
            <a:ahLst/>
            <a:cxnLst/>
            <a:rect l="l" t="t" r="r" b="b"/>
            <a:pathLst>
              <a:path w="4094479" h="4098290">
                <a:moveTo>
                  <a:pt x="4094225" y="11429"/>
                </a:moveTo>
                <a:lnTo>
                  <a:pt x="4094225" y="761"/>
                </a:lnTo>
                <a:lnTo>
                  <a:pt x="4093464" y="0"/>
                </a:lnTo>
                <a:lnTo>
                  <a:pt x="4090416" y="0"/>
                </a:lnTo>
                <a:lnTo>
                  <a:pt x="2285" y="4088891"/>
                </a:lnTo>
                <a:lnTo>
                  <a:pt x="0" y="4090415"/>
                </a:lnTo>
                <a:lnTo>
                  <a:pt x="0" y="4094225"/>
                </a:lnTo>
                <a:lnTo>
                  <a:pt x="2285" y="4095749"/>
                </a:lnTo>
                <a:lnTo>
                  <a:pt x="3809" y="4098035"/>
                </a:lnTo>
                <a:lnTo>
                  <a:pt x="7619" y="4098035"/>
                </a:lnTo>
                <a:lnTo>
                  <a:pt x="9143" y="4095749"/>
                </a:lnTo>
                <a:lnTo>
                  <a:pt x="4094225" y="11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38088" y="1070610"/>
            <a:ext cx="4020820" cy="4032885"/>
          </a:xfrm>
          <a:custGeom>
            <a:avLst/>
            <a:gdLst/>
            <a:ahLst/>
            <a:cxnLst/>
            <a:rect l="l" t="t" r="r" b="b"/>
            <a:pathLst>
              <a:path w="4020820" h="4032885">
                <a:moveTo>
                  <a:pt x="4020312" y="30479"/>
                </a:moveTo>
                <a:lnTo>
                  <a:pt x="4020312" y="0"/>
                </a:lnTo>
                <a:lnTo>
                  <a:pt x="4014216" y="0"/>
                </a:lnTo>
                <a:lnTo>
                  <a:pt x="4008882" y="4572"/>
                </a:lnTo>
                <a:lnTo>
                  <a:pt x="0" y="4013454"/>
                </a:lnTo>
                <a:lnTo>
                  <a:pt x="0" y="4021836"/>
                </a:lnTo>
                <a:lnTo>
                  <a:pt x="5334" y="4027170"/>
                </a:lnTo>
                <a:lnTo>
                  <a:pt x="9906" y="4032504"/>
                </a:lnTo>
                <a:lnTo>
                  <a:pt x="18287" y="4032504"/>
                </a:lnTo>
                <a:lnTo>
                  <a:pt x="4020312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58711" y="1546860"/>
            <a:ext cx="3599815" cy="3611879"/>
          </a:xfrm>
          <a:custGeom>
            <a:avLst/>
            <a:gdLst/>
            <a:ahLst/>
            <a:cxnLst/>
            <a:rect l="l" t="t" r="r" b="b"/>
            <a:pathLst>
              <a:path w="3599815" h="3611879">
                <a:moveTo>
                  <a:pt x="3599688" y="30479"/>
                </a:moveTo>
                <a:lnTo>
                  <a:pt x="3599688" y="0"/>
                </a:lnTo>
                <a:lnTo>
                  <a:pt x="3593592" y="0"/>
                </a:lnTo>
                <a:lnTo>
                  <a:pt x="3588258" y="4572"/>
                </a:lnTo>
                <a:lnTo>
                  <a:pt x="4572" y="3588258"/>
                </a:lnTo>
                <a:lnTo>
                  <a:pt x="0" y="3593592"/>
                </a:lnTo>
                <a:lnTo>
                  <a:pt x="0" y="3601212"/>
                </a:lnTo>
                <a:lnTo>
                  <a:pt x="4572" y="3606546"/>
                </a:lnTo>
                <a:lnTo>
                  <a:pt x="9906" y="3611880"/>
                </a:lnTo>
                <a:lnTo>
                  <a:pt x="18287" y="3611880"/>
                </a:lnTo>
                <a:lnTo>
                  <a:pt x="3599688" y="30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7380" y="1630934"/>
            <a:ext cx="7232650" cy="164718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3550" spc="-10"/>
              <a:t>REASONABLE </a:t>
            </a:r>
            <a:r>
              <a:rPr dirty="0" sz="3550" spc="-5"/>
              <a:t>ACCOMMODATION  AND COVID-19 </a:t>
            </a:r>
            <a:r>
              <a:rPr dirty="0" sz="3550" spc="-10"/>
              <a:t>RETURN </a:t>
            </a:r>
            <a:r>
              <a:rPr dirty="0" sz="3550" spc="-5"/>
              <a:t>TO </a:t>
            </a:r>
            <a:r>
              <a:rPr dirty="0" sz="3550" spc="-10"/>
              <a:t>THE  </a:t>
            </a:r>
            <a:r>
              <a:rPr dirty="0" sz="3550" spc="-5"/>
              <a:t>WORKPLACE</a:t>
            </a:r>
            <a:r>
              <a:rPr dirty="0" sz="3550"/>
              <a:t> </a:t>
            </a:r>
            <a:r>
              <a:rPr dirty="0" sz="3550" spc="-10"/>
              <a:t>TRAINING</a:t>
            </a:r>
            <a:endParaRPr sz="3550"/>
          </a:p>
        </p:txBody>
      </p:sp>
      <p:sp>
        <p:nvSpPr>
          <p:cNvPr id="9" name="object 9"/>
          <p:cNvSpPr/>
          <p:nvPr/>
        </p:nvSpPr>
        <p:spPr>
          <a:xfrm>
            <a:off x="2514600" y="4075176"/>
            <a:ext cx="5029200" cy="24010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617980"/>
            <a:ext cx="887476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/>
              <a:t>CONSIDERATIONS FOR </a:t>
            </a:r>
            <a:r>
              <a:rPr dirty="0" sz="1950" spc="10"/>
              <a:t>RETURNING </a:t>
            </a:r>
            <a:r>
              <a:rPr dirty="0" sz="1950" spc="15"/>
              <a:t>TO </a:t>
            </a:r>
            <a:r>
              <a:rPr dirty="0" sz="1950" spc="10"/>
              <a:t>THE </a:t>
            </a:r>
            <a:r>
              <a:rPr dirty="0" sz="1950" spc="15"/>
              <a:t>WORKPLACE </a:t>
            </a:r>
            <a:r>
              <a:rPr dirty="0" sz="1950" spc="10"/>
              <a:t>DURING</a:t>
            </a:r>
            <a:r>
              <a:rPr dirty="0" sz="1950" spc="85"/>
              <a:t> </a:t>
            </a:r>
            <a:r>
              <a:rPr dirty="0" sz="1950" spc="15"/>
              <a:t>COVID-19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627380" y="2303780"/>
            <a:ext cx="8883015" cy="226885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247650" marR="22225" indent="-235585">
              <a:lnSpc>
                <a:spcPct val="90100"/>
              </a:lnSpc>
              <a:spcBef>
                <a:spcPts val="270"/>
              </a:spcBef>
            </a:pPr>
            <a:r>
              <a:rPr dirty="0" sz="11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Notify the workforce of actions taken to make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workplace safe (e.g., screening, cleaning,  phasing,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workspace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alterations, etc.).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Acknowledge that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some may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concerns about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returning 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to the workplace, especially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they are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one or more of the CDC's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“high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risk” categories, or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not  have access to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child or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elder care; let them know that workplace flexibilities are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available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that  they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should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discuss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specific needs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their</a:t>
            </a:r>
            <a:r>
              <a:rPr dirty="0" sz="1400" spc="-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supervisor.</a:t>
            </a:r>
            <a:endParaRPr sz="1400">
              <a:latin typeface="Century Gothic"/>
              <a:cs typeface="Century Gothic"/>
            </a:endParaRPr>
          </a:p>
          <a:p>
            <a:pPr marL="247650" marR="5080" indent="-235585">
              <a:lnSpc>
                <a:spcPct val="90100"/>
              </a:lnSpc>
              <a:spcBef>
                <a:spcPts val="835"/>
              </a:spcBef>
            </a:pPr>
            <a:r>
              <a:rPr dirty="0" sz="11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Management has a responsibility to use a case-by-case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approach and avoid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blanket policies when 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making decisions for returning employees to work, or restricting certain groups of civilians from the  workplace. If management is already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offering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workplace flexibilities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(such as 100% telework) to all  employees, then an RA for one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individual may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not be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necessary.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would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necessary when an  employee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applicant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needs an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accommodation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other than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what is already being provided </a:t>
            </a:r>
            <a:r>
              <a:rPr dirty="0" sz="1400">
                <a:solidFill>
                  <a:srgbClr val="FFFFFF"/>
                </a:solidFill>
                <a:latin typeface="Century Gothic"/>
                <a:cs typeface="Century Gothic"/>
              </a:rPr>
              <a:t>to  </a:t>
            </a:r>
            <a:r>
              <a:rPr dirty="0" sz="1400" spc="-5">
                <a:solidFill>
                  <a:srgbClr val="FFFFFF"/>
                </a:solidFill>
                <a:latin typeface="Century Gothic"/>
                <a:cs typeface="Century Gothic"/>
              </a:rPr>
              <a:t>them.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72005" y="4836414"/>
            <a:ext cx="6915150" cy="1699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1497583"/>
            <a:ext cx="4184015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5"/>
              <a:t>COVID INTERACTIVE</a:t>
            </a:r>
            <a:r>
              <a:rPr dirty="0" sz="2300" spc="-60"/>
              <a:t> </a:t>
            </a:r>
            <a:r>
              <a:rPr dirty="0" sz="2300" spc="5"/>
              <a:t>PROCESS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635000" y="1982216"/>
            <a:ext cx="8467725" cy="2034539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COVID workplace contingencies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do not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excuse/prevent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interactive process;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Agency may</a:t>
            </a:r>
            <a:r>
              <a:rPr dirty="0" sz="1300" spc="-2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still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Request medical</a:t>
            </a:r>
            <a:r>
              <a:rPr dirty="0" sz="1300" spc="-1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documentation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2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Request information to assess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need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appropriate</a:t>
            </a:r>
            <a:r>
              <a:rPr dirty="0" sz="1300" spc="-1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accommodations</a:t>
            </a:r>
            <a:endParaRPr sz="13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COVID Flexibility/Modification to</a:t>
            </a:r>
            <a:r>
              <a:rPr dirty="0" sz="1300" spc="-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Agency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can adapt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timing of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process, as</a:t>
            </a:r>
            <a:r>
              <a:rPr dirty="0" sz="1300" spc="-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needed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Agency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can employ temporary/interim</a:t>
            </a:r>
            <a:r>
              <a:rPr dirty="0" sz="13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accommodations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Use Technology/get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creative,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if</a:t>
            </a:r>
            <a:r>
              <a:rPr dirty="0" sz="1300" spc="-1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possible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190" y="4248911"/>
            <a:ext cx="7920990" cy="2130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476247"/>
            <a:ext cx="6551295" cy="4152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/>
              <a:t>COVID INTERACTIVE PROCESS</a:t>
            </a:r>
            <a:r>
              <a:rPr dirty="0" sz="2550" spc="-10"/>
              <a:t> </a:t>
            </a:r>
            <a:r>
              <a:rPr dirty="0" sz="2550"/>
              <a:t>CONTINUED</a:t>
            </a:r>
            <a:endParaRPr sz="2550"/>
          </a:p>
        </p:txBody>
      </p:sp>
      <p:sp>
        <p:nvSpPr>
          <p:cNvPr id="3" name="object 3"/>
          <p:cNvSpPr txBox="1"/>
          <p:nvPr/>
        </p:nvSpPr>
        <p:spPr>
          <a:xfrm>
            <a:off x="627380" y="2131263"/>
            <a:ext cx="4797425" cy="196088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Some COVID Requests </a:t>
            </a:r>
            <a:r>
              <a:rPr dirty="0" sz="2150" spc="-5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dirty="0" sz="2150" spc="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Options:</a:t>
            </a:r>
            <a:endParaRPr sz="2150">
              <a:latin typeface="Century Gothic"/>
              <a:cs typeface="Century Gothic"/>
            </a:endParaRPr>
          </a:p>
          <a:p>
            <a:pPr marL="389890" indent="-377190">
              <a:lnSpc>
                <a:spcPct val="100000"/>
              </a:lnSpc>
              <a:spcBef>
                <a:spcPts val="484"/>
              </a:spcBef>
              <a:buSzPct val="79069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dirty="0" sz="2150" spc="-5">
                <a:solidFill>
                  <a:srgbClr val="FFFFFF"/>
                </a:solidFill>
                <a:latin typeface="Century Gothic"/>
                <a:cs typeface="Century Gothic"/>
              </a:rPr>
              <a:t>Telework</a:t>
            </a:r>
            <a:endParaRPr sz="2150">
              <a:latin typeface="Century Gothic"/>
              <a:cs typeface="Century Gothic"/>
            </a:endParaRPr>
          </a:p>
          <a:p>
            <a:pPr marL="389890" indent="-377190">
              <a:lnSpc>
                <a:spcPct val="100000"/>
              </a:lnSpc>
              <a:spcBef>
                <a:spcPts val="509"/>
              </a:spcBef>
              <a:buSzPct val="80487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dirty="0" sz="2050">
                <a:solidFill>
                  <a:srgbClr val="FFFFFF"/>
                </a:solidFill>
                <a:latin typeface="Century Gothic"/>
                <a:cs typeface="Century Gothic"/>
              </a:rPr>
              <a:t>Equipment </a:t>
            </a:r>
            <a:r>
              <a:rPr dirty="0" sz="2050" spc="5">
                <a:solidFill>
                  <a:srgbClr val="FFFFFF"/>
                </a:solidFill>
                <a:latin typeface="Century Gothic"/>
                <a:cs typeface="Century Gothic"/>
              </a:rPr>
              <a:t>at</a:t>
            </a:r>
            <a:r>
              <a:rPr dirty="0" sz="205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2050" spc="10">
                <a:solidFill>
                  <a:srgbClr val="FFFFFF"/>
                </a:solidFill>
                <a:latin typeface="Century Gothic"/>
                <a:cs typeface="Century Gothic"/>
              </a:rPr>
              <a:t>Home</a:t>
            </a:r>
            <a:endParaRPr sz="2050">
              <a:latin typeface="Century Gothic"/>
              <a:cs typeface="Century Gothic"/>
            </a:endParaRPr>
          </a:p>
          <a:p>
            <a:pPr marL="389890" indent="-377190">
              <a:lnSpc>
                <a:spcPct val="100000"/>
              </a:lnSpc>
              <a:spcBef>
                <a:spcPts val="495"/>
              </a:spcBef>
              <a:buSzPct val="79069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Protective Gear</a:t>
            </a:r>
            <a:endParaRPr sz="2150">
              <a:latin typeface="Century Gothic"/>
              <a:cs typeface="Century Gothic"/>
            </a:endParaRPr>
          </a:p>
          <a:p>
            <a:pPr marL="389890" indent="-377190">
              <a:lnSpc>
                <a:spcPct val="100000"/>
              </a:lnSpc>
              <a:spcBef>
                <a:spcPts val="484"/>
              </a:spcBef>
              <a:buSzPct val="79069"/>
              <a:buFont typeface="Wingdings"/>
              <a:buChar char=""/>
              <a:tabLst>
                <a:tab pos="389255" algn="l"/>
                <a:tab pos="389890" algn="l"/>
              </a:tabLst>
            </a:pPr>
            <a:r>
              <a:rPr dirty="0" sz="2150" spc="-10">
                <a:solidFill>
                  <a:srgbClr val="FFFFFF"/>
                </a:solidFill>
                <a:latin typeface="Century Gothic"/>
                <a:cs typeface="Century Gothic"/>
              </a:rPr>
              <a:t>Modified Schedules</a:t>
            </a:r>
            <a:endParaRPr sz="21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190" y="4421885"/>
            <a:ext cx="8000238" cy="2069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698751"/>
            <a:ext cx="5318125" cy="3530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150" spc="-5"/>
              <a:t>COVID ACCOMMODATIONS -</a:t>
            </a:r>
            <a:r>
              <a:rPr dirty="0" sz="2150" spc="-40"/>
              <a:t> </a:t>
            </a:r>
            <a:r>
              <a:rPr dirty="0" sz="2150" spc="-10"/>
              <a:t>TELEWORK</a:t>
            </a:r>
            <a:endParaRPr sz="2150"/>
          </a:p>
        </p:txBody>
      </p:sp>
      <p:sp>
        <p:nvSpPr>
          <p:cNvPr id="3" name="object 3"/>
          <p:cNvSpPr txBox="1"/>
          <p:nvPr/>
        </p:nvSpPr>
        <p:spPr>
          <a:xfrm>
            <a:off x="627380" y="2303780"/>
            <a:ext cx="6543675" cy="1997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295275" indent="-283210">
              <a:lnSpc>
                <a:spcPct val="100000"/>
              </a:lnSpc>
              <a:spcBef>
                <a:spcPts val="120"/>
              </a:spcBef>
              <a:buChar char="•"/>
              <a:tabLst>
                <a:tab pos="295275" algn="l"/>
                <a:tab pos="295910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Presence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r>
              <a:rPr dirty="0" sz="13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Required?</a:t>
            </a:r>
            <a:endParaRPr sz="1300">
              <a:latin typeface="Century Gothic"/>
              <a:cs typeface="Century Gothic"/>
            </a:endParaRPr>
          </a:p>
          <a:p>
            <a:pPr lvl="1" marL="624840" indent="-236220">
              <a:lnSpc>
                <a:spcPct val="100000"/>
              </a:lnSpc>
              <a:spcBef>
                <a:spcPts val="20"/>
              </a:spcBef>
              <a:buChar char="–"/>
              <a:tabLst>
                <a:tab pos="624840" algn="l"/>
                <a:tab pos="625475" algn="l"/>
              </a:tabLst>
            </a:pP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Does 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job</a:t>
            </a:r>
            <a:r>
              <a:rPr dirty="0" sz="130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require:</a:t>
            </a:r>
            <a:endParaRPr sz="1300">
              <a:latin typeface="Century Gothic"/>
              <a:cs typeface="Century Gothic"/>
            </a:endParaRPr>
          </a:p>
          <a:p>
            <a:pPr lvl="2" marL="1002030" indent="-23558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00266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Face to Face</a:t>
            </a:r>
            <a:r>
              <a:rPr dirty="0" sz="13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interactions?</a:t>
            </a:r>
            <a:endParaRPr sz="1300">
              <a:latin typeface="Century Gothic"/>
              <a:cs typeface="Century Gothic"/>
            </a:endParaRPr>
          </a:p>
          <a:p>
            <a:pPr lvl="2" marL="1002030" indent="-23558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00266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Access to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Classified</a:t>
            </a:r>
            <a:r>
              <a:rPr dirty="0" sz="13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materials?</a:t>
            </a:r>
            <a:endParaRPr sz="1300">
              <a:latin typeface="Century Gothic"/>
              <a:cs typeface="Century Gothic"/>
            </a:endParaRPr>
          </a:p>
          <a:p>
            <a:pPr lvl="2" marL="1002030" indent="-23558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00266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Duties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only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achievable</a:t>
            </a:r>
            <a:r>
              <a:rPr dirty="0" sz="130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onsite?</a:t>
            </a:r>
            <a:endParaRPr sz="1300">
              <a:latin typeface="Century Gothic"/>
              <a:cs typeface="Century Gothic"/>
            </a:endParaRPr>
          </a:p>
          <a:p>
            <a:pPr marL="340995" indent="-328930">
              <a:lnSpc>
                <a:spcPct val="100000"/>
              </a:lnSpc>
              <a:spcBef>
                <a:spcPts val="1295"/>
              </a:spcBef>
              <a:buChar char="•"/>
              <a:tabLst>
                <a:tab pos="340995" algn="l"/>
                <a:tab pos="341630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Telework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not 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option, other workplace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Accommodations may</a:t>
            </a:r>
            <a:r>
              <a:rPr dirty="0" sz="13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include:</a:t>
            </a:r>
            <a:endParaRPr sz="1300">
              <a:latin typeface="Century Gothic"/>
              <a:cs typeface="Century Gothic"/>
            </a:endParaRPr>
          </a:p>
          <a:p>
            <a:pPr lvl="1" marL="624840" indent="-235585">
              <a:lnSpc>
                <a:spcPct val="100000"/>
              </a:lnSpc>
              <a:spcBef>
                <a:spcPts val="25"/>
              </a:spcBef>
              <a:buChar char="–"/>
              <a:tabLst>
                <a:tab pos="624840" algn="l"/>
                <a:tab pos="62547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Physical changes to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workplace</a:t>
            </a:r>
            <a:endParaRPr sz="1300">
              <a:latin typeface="Century Gothic"/>
              <a:cs typeface="Century Gothic"/>
            </a:endParaRPr>
          </a:p>
          <a:p>
            <a:pPr lvl="2" marL="1002030" indent="-235585">
              <a:lnSpc>
                <a:spcPct val="100000"/>
              </a:lnSpc>
              <a:spcBef>
                <a:spcPts val="25"/>
              </a:spcBef>
              <a:buFont typeface="Wingdings"/>
              <a:buChar char=""/>
              <a:tabLst>
                <a:tab pos="1002665" algn="l"/>
              </a:tabLst>
            </a:pP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one-way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aisles, plexi-glass,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tables,</a:t>
            </a:r>
            <a:r>
              <a:rPr dirty="0" sz="13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barriers</a:t>
            </a:r>
            <a:endParaRPr sz="1300">
              <a:latin typeface="Century Gothic"/>
              <a:cs typeface="Century Gothic"/>
            </a:endParaRPr>
          </a:p>
          <a:p>
            <a:pPr lvl="1" marL="624840" indent="-235585">
              <a:lnSpc>
                <a:spcPct val="100000"/>
              </a:lnSpc>
              <a:spcBef>
                <a:spcPts val="20"/>
              </a:spcBef>
              <a:buChar char="–"/>
              <a:tabLst>
                <a:tab pos="624840" algn="l"/>
                <a:tab pos="62547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Shift assignments,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temporary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job</a:t>
            </a:r>
            <a:r>
              <a:rPr dirty="0" sz="13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restructure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383" y="4452365"/>
            <a:ext cx="8298179" cy="2137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676" y="1602740"/>
            <a:ext cx="803148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5"/>
              <a:t>COVID </a:t>
            </a:r>
            <a:r>
              <a:rPr dirty="0" sz="2450" spc="20"/>
              <a:t>ACCOMMODATIONS </a:t>
            </a:r>
            <a:r>
              <a:rPr dirty="0" sz="2450" spc="10"/>
              <a:t>– </a:t>
            </a:r>
            <a:r>
              <a:rPr dirty="0" sz="2450" spc="15"/>
              <a:t>TELEWORK</a:t>
            </a:r>
            <a:r>
              <a:rPr dirty="0" sz="2450" spc="-105"/>
              <a:t> </a:t>
            </a:r>
            <a:r>
              <a:rPr dirty="0" sz="2450" spc="15"/>
              <a:t>CONTINUED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627380" y="2183841"/>
            <a:ext cx="8462010" cy="201358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150" spc="3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50" spc="3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Telework</a:t>
            </a:r>
            <a:r>
              <a:rPr dirty="0" sz="1450" spc="-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Post-COVID</a:t>
            </a:r>
            <a:endParaRPr sz="1450">
              <a:latin typeface="Century Gothic"/>
              <a:cs typeface="Century Gothic"/>
            </a:endParaRPr>
          </a:p>
          <a:p>
            <a:pPr marL="624840" marR="5080" indent="-235585">
              <a:lnSpc>
                <a:spcPts val="1430"/>
              </a:lnSpc>
              <a:spcBef>
                <a:spcPts val="840"/>
              </a:spcBef>
            </a:pPr>
            <a:r>
              <a:rPr dirty="0" sz="1150" spc="3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5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Telework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opportunities for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all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employees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during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COVID </a:t>
            </a:r>
            <a:r>
              <a:rPr dirty="0" sz="1450" spc="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not </a:t>
            </a:r>
            <a:r>
              <a:rPr dirty="0" sz="1450" spc="25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guarantee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for telework  post-COVID</a:t>
            </a:r>
            <a:endParaRPr sz="145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535"/>
              </a:spcBef>
            </a:pPr>
            <a:r>
              <a:rPr dirty="0" sz="1150" spc="3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50" spc="3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FFFFFF"/>
                </a:solidFill>
                <a:latin typeface="Century Gothic"/>
                <a:cs typeface="Century Gothic"/>
              </a:rPr>
              <a:t>Still </a:t>
            </a:r>
            <a:r>
              <a:rPr dirty="0" sz="1450" spc="25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fact-based</a:t>
            </a:r>
            <a:r>
              <a:rPr dirty="0" sz="145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determination</a:t>
            </a:r>
            <a:endParaRPr sz="1450">
              <a:latin typeface="Century Gothic"/>
              <a:cs typeface="Century Gothic"/>
            </a:endParaRPr>
          </a:p>
          <a:p>
            <a:pPr marL="624840" marR="170815" indent="-235585">
              <a:lnSpc>
                <a:spcPts val="1420"/>
              </a:lnSpc>
              <a:spcBef>
                <a:spcPts val="855"/>
              </a:spcBef>
            </a:pPr>
            <a:r>
              <a:rPr dirty="0" sz="1150" spc="3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50" spc="3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disability-related limitation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that requires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telework,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Agency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does not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to 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provide telework as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accommodation</a:t>
            </a:r>
            <a:r>
              <a:rPr dirty="0" sz="145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post-COVID</a:t>
            </a:r>
            <a:endParaRPr sz="1450">
              <a:latin typeface="Century Gothic"/>
              <a:cs typeface="Century Gothic"/>
            </a:endParaRPr>
          </a:p>
          <a:p>
            <a:pPr marL="624840" marR="306070" indent="-235585">
              <a:lnSpc>
                <a:spcPts val="1420"/>
              </a:lnSpc>
              <a:spcBef>
                <a:spcPts val="860"/>
              </a:spcBef>
            </a:pPr>
            <a:r>
              <a:rPr dirty="0" sz="1150" spc="3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150" spc="3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50" spc="5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dirty="0" sz="1450" spc="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450" spc="25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disability-related limitation,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but other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effective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accommodations at the  workplace, the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Agency can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select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the non-telework</a:t>
            </a:r>
            <a:r>
              <a:rPr dirty="0" sz="14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option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641" y="4337303"/>
            <a:ext cx="3452621" cy="2283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603501"/>
            <a:ext cx="151511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/>
              <a:t>POST</a:t>
            </a:r>
            <a:r>
              <a:rPr dirty="0" sz="1950" spc="-50"/>
              <a:t> </a:t>
            </a:r>
            <a:r>
              <a:rPr dirty="0" sz="1950" spc="15"/>
              <a:t>COVID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627380" y="2056129"/>
            <a:ext cx="8331834" cy="2035810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Trial period for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Telework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Request</a:t>
            </a:r>
            <a:r>
              <a:rPr dirty="0" sz="1300" spc="-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Post-COVID?</a:t>
            </a:r>
            <a:endParaRPr sz="1300">
              <a:latin typeface="Century Gothic"/>
              <a:cs typeface="Century Gothic"/>
            </a:endParaRPr>
          </a:p>
          <a:p>
            <a:pPr marL="624840" marR="5080" indent="-235585">
              <a:lnSpc>
                <a:spcPts val="1270"/>
              </a:lnSpc>
              <a:spcBef>
                <a:spcPts val="81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COVID period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telework may be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evidence that employees can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satisfactorily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perform the job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via  telework</a:t>
            </a:r>
            <a:r>
              <a:rPr dirty="0" sz="13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(post-COVID)</a:t>
            </a:r>
            <a:endParaRPr sz="1300">
              <a:latin typeface="Century Gothic"/>
              <a:cs typeface="Century Gothic"/>
            </a:endParaRPr>
          </a:p>
          <a:p>
            <a:pPr marL="76708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Document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Performance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or Conduct</a:t>
            </a:r>
            <a:r>
              <a:rPr dirty="0" sz="1300" spc="-1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Issues</a:t>
            </a:r>
            <a:endParaRPr sz="1300">
              <a:latin typeface="Century Gothic"/>
              <a:cs typeface="Century Gothic"/>
            </a:endParaRPr>
          </a:p>
          <a:p>
            <a:pPr marL="76708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Inability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to perform essential job functions while</a:t>
            </a:r>
            <a:r>
              <a:rPr dirty="0" sz="130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teleworking</a:t>
            </a:r>
            <a:endParaRPr sz="1300">
              <a:latin typeface="Century Gothic"/>
              <a:cs typeface="Century Gothic"/>
            </a:endParaRPr>
          </a:p>
          <a:p>
            <a:pPr marL="389255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essential duties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temporarily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excused while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teleworking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during</a:t>
            </a:r>
            <a:r>
              <a:rPr dirty="0" sz="130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COVID?</a:t>
            </a:r>
            <a:endParaRPr sz="1300">
              <a:latin typeface="Century Gothic"/>
              <a:cs typeface="Century Gothic"/>
            </a:endParaRPr>
          </a:p>
          <a:p>
            <a:pPr marL="76708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Temporary excusal –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with set deadline (“upon return to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worksite,”</a:t>
            </a:r>
            <a:r>
              <a:rPr dirty="0" sz="1300" spc="-20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etc.)</a:t>
            </a:r>
            <a:endParaRPr sz="1300">
              <a:latin typeface="Century Gothic"/>
              <a:cs typeface="Century Gothic"/>
            </a:endParaRPr>
          </a:p>
          <a:p>
            <a:pPr marL="767080">
              <a:lnSpc>
                <a:spcPct val="100000"/>
              </a:lnSpc>
              <a:spcBef>
                <a:spcPts val="52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Not excluded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when workforce returns to onsite</a:t>
            </a:r>
            <a:r>
              <a:rPr dirty="0" sz="1300" spc="-20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04288" y="4554473"/>
            <a:ext cx="4334255" cy="18249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1595882"/>
            <a:ext cx="2510790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5" b="1">
                <a:solidFill>
                  <a:srgbClr val="0F486E"/>
                </a:solidFill>
                <a:latin typeface="Century Gothic"/>
                <a:cs typeface="Century Gothic"/>
              </a:rPr>
              <a:t>POST </a:t>
            </a:r>
            <a:r>
              <a:rPr dirty="0" sz="1650" b="1">
                <a:solidFill>
                  <a:srgbClr val="0F486E"/>
                </a:solidFill>
                <a:latin typeface="Century Gothic"/>
                <a:cs typeface="Century Gothic"/>
              </a:rPr>
              <a:t>COVID</a:t>
            </a:r>
            <a:r>
              <a:rPr dirty="0" sz="1650" spc="-80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1650" b="1">
                <a:solidFill>
                  <a:srgbClr val="0F486E"/>
                </a:solidFill>
                <a:latin typeface="Century Gothic"/>
                <a:cs typeface="Century Gothic"/>
              </a:rPr>
              <a:t>CONTINUED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9833" y="2074418"/>
            <a:ext cx="8711565" cy="14497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765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 spc="5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COVID Exception for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Poor</a:t>
            </a:r>
            <a:r>
              <a:rPr dirty="0" sz="115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Performance</a:t>
            </a:r>
            <a:endParaRPr sz="115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40"/>
              </a:spcBef>
            </a:pPr>
            <a:r>
              <a:rPr dirty="0" sz="550" spc="5">
                <a:solidFill>
                  <a:srgbClr val="0F486E"/>
                </a:solidFill>
                <a:latin typeface="Century Gothic"/>
                <a:cs typeface="Century Gothic"/>
              </a:rPr>
              <a:t>.</a:t>
            </a:r>
            <a:endParaRPr sz="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00">
              <a:latin typeface="Century Gothic"/>
              <a:cs typeface="Century Gothic"/>
            </a:endParaRPr>
          </a:p>
          <a:p>
            <a:pPr marL="624840" marR="5080" indent="-235585">
              <a:lnSpc>
                <a:spcPts val="1110"/>
              </a:lnSpc>
              <a:tabLst>
                <a:tab pos="62484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Telework Enhancement Act –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terminate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telework agreement for employees who are not in compliance with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terms 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and/or poor performance (below</a:t>
            </a:r>
            <a:r>
              <a:rPr dirty="0" sz="1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successful)</a:t>
            </a:r>
            <a:endParaRPr sz="11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829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BUT be Creative and</a:t>
            </a:r>
            <a:r>
              <a:rPr dirty="0" sz="115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Flexible:</a:t>
            </a:r>
            <a:endParaRPr sz="115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495"/>
              </a:spcBef>
              <a:tabLst>
                <a:tab pos="62484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In light of the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circumstances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leading to the need to</a:t>
            </a:r>
            <a:r>
              <a:rPr dirty="0" sz="115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telework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6383" y="4258817"/>
            <a:ext cx="8298179" cy="2330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09675" marR="5080" indent="-951230">
              <a:lnSpc>
                <a:spcPct val="100000"/>
              </a:lnSpc>
              <a:spcBef>
                <a:spcPts val="105"/>
              </a:spcBef>
              <a:tabLst>
                <a:tab pos="4322445" algn="l"/>
              </a:tabLst>
            </a:pPr>
            <a:r>
              <a:rPr dirty="0"/>
              <a:t>EXAMPLES </a:t>
            </a:r>
            <a:r>
              <a:rPr dirty="0" spc="5"/>
              <a:t>OF </a:t>
            </a:r>
            <a:r>
              <a:rPr dirty="0"/>
              <a:t>RA REQUESTS –  PANDEMIC	</a:t>
            </a:r>
            <a:r>
              <a:rPr dirty="0" spc="-5"/>
              <a:t>RELATED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4085844"/>
            <a:ext cx="8298180" cy="2456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682749"/>
            <a:ext cx="8598535" cy="568325"/>
          </a:xfrm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560"/>
              </a:spcBef>
            </a:pPr>
            <a:r>
              <a:rPr dirty="0" sz="1950" spc="15"/>
              <a:t>EXAMPLES OF RA REQUESTS THAT </a:t>
            </a:r>
            <a:r>
              <a:rPr dirty="0" sz="1950" spc="20"/>
              <a:t>MAY COME </a:t>
            </a:r>
            <a:r>
              <a:rPr dirty="0" sz="1950" spc="15"/>
              <a:t>UP </a:t>
            </a:r>
            <a:r>
              <a:rPr dirty="0" sz="1950" spc="10"/>
              <a:t>DURING </a:t>
            </a:r>
            <a:r>
              <a:rPr dirty="0" sz="1950" spc="15"/>
              <a:t>THE </a:t>
            </a:r>
            <a:r>
              <a:rPr dirty="0" sz="1950" spc="10"/>
              <a:t>RETURN </a:t>
            </a:r>
            <a:r>
              <a:rPr dirty="0" sz="1950" spc="15"/>
              <a:t>TO  THE WORKPLACE</a:t>
            </a:r>
            <a:r>
              <a:rPr dirty="0" sz="1950" spc="10"/>
              <a:t> </a:t>
            </a:r>
            <a:r>
              <a:rPr dirty="0" sz="1950" spc="15"/>
              <a:t>PROCESS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627380" y="2415793"/>
            <a:ext cx="8627745" cy="2034539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Facemasks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(clear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masks to permit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lip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reading or requests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not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to wear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them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due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medical</a:t>
            </a:r>
            <a:r>
              <a:rPr dirty="0" sz="1300" spc="-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condition)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Workspace Alterations (socially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distanced,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higher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cubicle walls or</a:t>
            </a:r>
            <a:r>
              <a:rPr dirty="0" sz="1300" spc="-10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plexi-glass)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Virtual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Customer</a:t>
            </a:r>
            <a:r>
              <a:rPr dirty="0" sz="13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Contact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Telework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Alternate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Work</a:t>
            </a:r>
            <a:r>
              <a:rPr dirty="0" sz="1300" spc="-1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Schedule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Shift</a:t>
            </a:r>
            <a:r>
              <a:rPr dirty="0" sz="1300" spc="-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Change</a:t>
            </a:r>
            <a:endParaRPr sz="13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entury Gothic"/>
              <a:cs typeface="Century Gothic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When in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doubt,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consult with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servicing EEO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 spc="15">
                <a:solidFill>
                  <a:srgbClr val="FFFFFF"/>
                </a:solidFill>
                <a:latin typeface="Century Gothic"/>
                <a:cs typeface="Century Gothic"/>
              </a:rPr>
              <a:t>POC</a:t>
            </a:r>
            <a:r>
              <a:rPr dirty="0" sz="13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immediately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641" y="4626102"/>
            <a:ext cx="7427976" cy="1997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515872"/>
            <a:ext cx="5852795" cy="427990"/>
          </a:xfrm>
          <a:prstGeom prst="rect"/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600" spc="25"/>
              <a:t>MENTAL </a:t>
            </a:r>
            <a:r>
              <a:rPr dirty="0" sz="2600" spc="15"/>
              <a:t>HEALTH </a:t>
            </a:r>
            <a:r>
              <a:rPr dirty="0" sz="2600" spc="25"/>
              <a:t>AND </a:t>
            </a:r>
            <a:r>
              <a:rPr dirty="0" sz="2600" spc="20"/>
              <a:t>THE</a:t>
            </a:r>
            <a:r>
              <a:rPr dirty="0" sz="2600" spc="-70"/>
              <a:t> </a:t>
            </a:r>
            <a:r>
              <a:rPr dirty="0" sz="2600" spc="20"/>
              <a:t>PANDEMIC</a:t>
            </a:r>
            <a:endParaRPr sz="26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2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pc="-5"/>
              <a:t>Situation:</a:t>
            </a:r>
          </a:p>
          <a:p>
            <a:pPr marL="247650" marR="5080" indent="-235585">
              <a:lnSpc>
                <a:spcPct val="100000"/>
              </a:lnSpc>
              <a:spcBef>
                <a:spcPts val="894"/>
              </a:spcBef>
            </a:pPr>
            <a:r>
              <a:rPr dirty="0" sz="1300" spc="15" b="0">
                <a:latin typeface="Wingdings 3"/>
                <a:cs typeface="Wingdings 3"/>
              </a:rPr>
              <a:t></a:t>
            </a:r>
            <a:r>
              <a:rPr dirty="0" sz="1300" spc="15" b="0">
                <a:latin typeface="Times New Roman"/>
                <a:cs typeface="Times New Roman"/>
              </a:rPr>
              <a:t> </a:t>
            </a:r>
            <a:r>
              <a:rPr dirty="0" sz="1650" b="0">
                <a:latin typeface="Century Gothic"/>
                <a:cs typeface="Century Gothic"/>
              </a:rPr>
              <a:t>An employee with a panic disorder asks to continue teleworking after her</a:t>
            </a:r>
            <a:r>
              <a:rPr dirty="0" sz="1650" spc="-170" b="0">
                <a:latin typeface="Century Gothic"/>
                <a:cs typeface="Century Gothic"/>
              </a:rPr>
              <a:t> </a:t>
            </a:r>
            <a:r>
              <a:rPr dirty="0" sz="1650" b="0">
                <a:latin typeface="Century Gothic"/>
                <a:cs typeface="Century Gothic"/>
              </a:rPr>
              <a:t>employer  calls all employees back to the workplace </a:t>
            </a:r>
            <a:r>
              <a:rPr dirty="0" sz="1650" spc="-5" b="0">
                <a:latin typeface="Century Gothic"/>
                <a:cs typeface="Century Gothic"/>
              </a:rPr>
              <a:t>after </a:t>
            </a:r>
            <a:r>
              <a:rPr dirty="0" sz="1650" b="0">
                <a:latin typeface="Century Gothic"/>
                <a:cs typeface="Century Gothic"/>
              </a:rPr>
              <a:t>mandatory telework related to the  </a:t>
            </a:r>
            <a:r>
              <a:rPr dirty="0" sz="1650" spc="-5" b="0">
                <a:latin typeface="Century Gothic"/>
                <a:cs typeface="Century Gothic"/>
              </a:rPr>
              <a:t>pandemic. </a:t>
            </a:r>
            <a:r>
              <a:rPr dirty="0" sz="1650" b="0">
                <a:latin typeface="Century Gothic"/>
                <a:cs typeface="Century Gothic"/>
              </a:rPr>
              <a:t>The </a:t>
            </a:r>
            <a:r>
              <a:rPr dirty="0" sz="1650" spc="-5" b="0">
                <a:latin typeface="Century Gothic"/>
                <a:cs typeface="Century Gothic"/>
              </a:rPr>
              <a:t>supervisor </a:t>
            </a:r>
            <a:r>
              <a:rPr dirty="0" sz="1650" b="0">
                <a:latin typeface="Century Gothic"/>
                <a:cs typeface="Century Gothic"/>
              </a:rPr>
              <a:t>tells the employee she will need to come into the office  until the </a:t>
            </a:r>
            <a:r>
              <a:rPr dirty="0" sz="1650" spc="-5" b="0">
                <a:latin typeface="Century Gothic"/>
                <a:cs typeface="Century Gothic"/>
              </a:rPr>
              <a:t>interactive process is</a:t>
            </a:r>
            <a:r>
              <a:rPr dirty="0" sz="1650" spc="-25" b="0">
                <a:latin typeface="Century Gothic"/>
                <a:cs typeface="Century Gothic"/>
              </a:rPr>
              <a:t> </a:t>
            </a:r>
            <a:r>
              <a:rPr dirty="0" sz="1650" b="0">
                <a:latin typeface="Century Gothic"/>
                <a:cs typeface="Century Gothic"/>
              </a:rPr>
              <a:t>complete.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4012184"/>
            <a:ext cx="30683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 b="1">
                <a:solidFill>
                  <a:srgbClr val="0F486E"/>
                </a:solidFill>
                <a:latin typeface="Century Gothic"/>
                <a:cs typeface="Century Gothic"/>
              </a:rPr>
              <a:t>Is this </a:t>
            </a:r>
            <a:r>
              <a:rPr dirty="0" sz="1950" spc="15" b="1">
                <a:solidFill>
                  <a:srgbClr val="0F486E"/>
                </a:solidFill>
                <a:latin typeface="Century Gothic"/>
                <a:cs typeface="Century Gothic"/>
              </a:rPr>
              <a:t>a good</a:t>
            </a:r>
            <a:r>
              <a:rPr dirty="0" sz="1950" spc="-25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1950" spc="15" b="1">
                <a:solidFill>
                  <a:srgbClr val="0F486E"/>
                </a:solidFill>
                <a:latin typeface="Century Gothic"/>
                <a:cs typeface="Century Gothic"/>
              </a:rPr>
              <a:t>approach?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12898" y="4541520"/>
            <a:ext cx="4833365" cy="1816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141" y="1739900"/>
            <a:ext cx="6787515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5"/>
              <a:t>WHAT </a:t>
            </a:r>
            <a:r>
              <a:rPr dirty="0" sz="2300"/>
              <a:t>IS REASONABLE </a:t>
            </a:r>
            <a:r>
              <a:rPr dirty="0" sz="2300" spc="5"/>
              <a:t>ACCOMMODATION</a:t>
            </a:r>
            <a:r>
              <a:rPr dirty="0" sz="2300" spc="15"/>
              <a:t> </a:t>
            </a:r>
            <a:r>
              <a:rPr dirty="0" sz="2300" spc="5"/>
              <a:t>(RA)?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628141" y="2580386"/>
            <a:ext cx="6817995" cy="1534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5"/>
              </a:spcBef>
            </a:pP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any change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950" spc="2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job,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the work environment, or the 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way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things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usually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done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that allows </a:t>
            </a:r>
            <a:r>
              <a:rPr dirty="0" sz="1950" spc="2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qualified  individual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dirty="0" sz="1950" spc="2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disability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to perform the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essential 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functions of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job,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enjoy equal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access to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benefits 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available to other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individuals in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dirty="0" sz="195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workplace.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0143" y="4523994"/>
            <a:ext cx="4876038" cy="219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141" y="1421536"/>
            <a:ext cx="8832850" cy="294259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u="heavy" sz="1550" spc="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ADA</a:t>
            </a:r>
            <a:r>
              <a:rPr dirty="0" sz="1550" spc="5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550">
              <a:latin typeface="Century Gothic"/>
              <a:cs typeface="Century Gothic"/>
            </a:endParaRPr>
          </a:p>
          <a:p>
            <a:pPr marL="12700" marR="5080">
              <a:lnSpc>
                <a:spcPts val="1689"/>
              </a:lnSpc>
              <a:spcBef>
                <a:spcPts val="900"/>
              </a:spcBef>
            </a:pP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Employers </a:t>
            </a:r>
            <a:r>
              <a:rPr dirty="0" sz="1550" spc="1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not </a:t>
            </a:r>
            <a:r>
              <a:rPr dirty="0" sz="1550" spc="10">
                <a:solidFill>
                  <a:srgbClr val="FFFFFF"/>
                </a:solidFill>
                <a:latin typeface="Century Gothic"/>
                <a:cs typeface="Century Gothic"/>
              </a:rPr>
              <a:t>have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provide </a:t>
            </a:r>
            <a:r>
              <a:rPr dirty="0" sz="155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accommodation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until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the accommodation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process </a:t>
            </a:r>
            <a:r>
              <a:rPr dirty="0" sz="1550" spc="-5">
                <a:solidFill>
                  <a:srgbClr val="FFFFFF"/>
                </a:solidFill>
                <a:latin typeface="Century Gothic"/>
                <a:cs typeface="Century Gothic"/>
              </a:rPr>
              <a:t>is 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complete.</a:t>
            </a:r>
            <a:endParaRPr sz="15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u="heavy" sz="15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Best</a:t>
            </a:r>
            <a:r>
              <a:rPr dirty="0" u="heavy" sz="1550" spc="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5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practice</a:t>
            </a:r>
            <a:r>
              <a:rPr dirty="0" sz="1550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550">
              <a:latin typeface="Century Gothic"/>
              <a:cs typeface="Century Gothic"/>
            </a:endParaRPr>
          </a:p>
          <a:p>
            <a:pPr marL="12700" marR="192405">
              <a:lnSpc>
                <a:spcPts val="1689"/>
              </a:lnSpc>
              <a:spcBef>
                <a:spcPts val="900"/>
              </a:spcBef>
            </a:pP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Temporarily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allow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the telework to continue during the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interactive process,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especially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the 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issue is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pandemic related.</a:t>
            </a:r>
            <a:endParaRPr sz="1550">
              <a:latin typeface="Century Gothic"/>
              <a:cs typeface="Century Gothic"/>
            </a:endParaRPr>
          </a:p>
          <a:p>
            <a:pPr marL="12700" marR="223520">
              <a:lnSpc>
                <a:spcPts val="1689"/>
              </a:lnSpc>
              <a:spcBef>
                <a:spcPts val="1695"/>
              </a:spcBef>
            </a:pP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NOTE: There </a:t>
            </a:r>
            <a:r>
              <a:rPr dirty="0" sz="1550" spc="10">
                <a:solidFill>
                  <a:srgbClr val="FFFFFF"/>
                </a:solidFill>
                <a:latin typeface="Century Gothic"/>
                <a:cs typeface="Century Gothic"/>
              </a:rPr>
              <a:t>may be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pandemic-related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leave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or other related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leave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benefits available  which may work as </a:t>
            </a:r>
            <a:r>
              <a:rPr dirty="0" sz="155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temporary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solution while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55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request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being </a:t>
            </a:r>
            <a:r>
              <a:rPr dirty="0" sz="1550">
                <a:solidFill>
                  <a:srgbClr val="FFFFFF"/>
                </a:solidFill>
                <a:latin typeface="Century Gothic"/>
                <a:cs typeface="Century Gothic"/>
              </a:rPr>
              <a:t>processed. Discuss  with </a:t>
            </a:r>
            <a:r>
              <a:rPr dirty="0" sz="1550" spc="5">
                <a:solidFill>
                  <a:srgbClr val="FFFFFF"/>
                </a:solidFill>
                <a:latin typeface="Century Gothic"/>
                <a:cs typeface="Century Gothic"/>
              </a:rPr>
              <a:t>an LER Representative.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3396" y="4602479"/>
            <a:ext cx="5715761" cy="1804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557782"/>
            <a:ext cx="4611370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/>
              <a:t>DEPRESSION </a:t>
            </a:r>
            <a:r>
              <a:rPr dirty="0" sz="2300" spc="5"/>
              <a:t>AND THE</a:t>
            </a:r>
            <a:r>
              <a:rPr dirty="0" sz="2300" spc="-75"/>
              <a:t> </a:t>
            </a:r>
            <a:r>
              <a:rPr dirty="0" sz="2300"/>
              <a:t>PANDEMIC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627380" y="2101850"/>
            <a:ext cx="8710930" cy="1406525"/>
          </a:xfrm>
          <a:prstGeom prst="rect">
            <a:avLst/>
          </a:prstGeom>
        </p:spPr>
        <p:txBody>
          <a:bodyPr wrap="square" lIns="0" tIns="173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dirty="0" sz="2300" b="1">
                <a:solidFill>
                  <a:srgbClr val="FFFFFF"/>
                </a:solidFill>
                <a:latin typeface="Century Gothic"/>
                <a:cs typeface="Century Gothic"/>
              </a:rPr>
              <a:t>Situation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247650" marR="5080" indent="-235585">
              <a:lnSpc>
                <a:spcPct val="100000"/>
              </a:lnSpc>
              <a:spcBef>
                <a:spcPts val="900"/>
              </a:spcBef>
            </a:pPr>
            <a:r>
              <a:rPr dirty="0" sz="13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3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An employee who has depression told his employer that he was feeling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isolated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at  home, which was causing a flare up of his condition.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He asked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for more</a:t>
            </a:r>
            <a:r>
              <a:rPr dirty="0" sz="1650" spc="-17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interaction 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with his supervisor. His employer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responded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that everyone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feeling</a:t>
            </a:r>
            <a:r>
              <a:rPr dirty="0" sz="165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isolated.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3970274"/>
            <a:ext cx="30683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 b="1">
                <a:solidFill>
                  <a:srgbClr val="0F486E"/>
                </a:solidFill>
                <a:latin typeface="Century Gothic"/>
                <a:cs typeface="Century Gothic"/>
              </a:rPr>
              <a:t>Is this </a:t>
            </a:r>
            <a:r>
              <a:rPr dirty="0" sz="1950" spc="15" b="1">
                <a:solidFill>
                  <a:srgbClr val="0F486E"/>
                </a:solidFill>
                <a:latin typeface="Century Gothic"/>
                <a:cs typeface="Century Gothic"/>
              </a:rPr>
              <a:t>a good</a:t>
            </a:r>
            <a:r>
              <a:rPr dirty="0" sz="1950" spc="-25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1950" spc="15" b="1">
                <a:solidFill>
                  <a:srgbClr val="0F486E"/>
                </a:solidFill>
                <a:latin typeface="Century Gothic"/>
                <a:cs typeface="Century Gothic"/>
              </a:rPr>
              <a:t>approach?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68146" y="4357878"/>
            <a:ext cx="5393435" cy="218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1696465"/>
            <a:ext cx="8677275" cy="235077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u="heavy" sz="165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ADA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890"/>
              </a:spcBef>
            </a:pP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Employers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must consider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providing accommodations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for employees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with disabilities; it 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doesn’t matter that other employees are having the same</a:t>
            </a:r>
            <a:r>
              <a:rPr dirty="0" sz="165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issues.</a:t>
            </a:r>
            <a:endParaRPr sz="16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u="heavy" sz="1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Best</a:t>
            </a:r>
            <a:r>
              <a:rPr dirty="0" u="heavy" sz="165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practice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12700" marR="187325">
              <a:lnSpc>
                <a:spcPct val="100000"/>
              </a:lnSpc>
              <a:spcBef>
                <a:spcPts val="88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Work with the employee to help them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feel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more connected and go through the</a:t>
            </a:r>
            <a:r>
              <a:rPr dirty="0" sz="1650" spc="-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RA 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process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see what accommodations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could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dirty="0" sz="165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utilized.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0655" y="4325111"/>
            <a:ext cx="3795521" cy="207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75945" marR="5080" indent="-317500">
              <a:lnSpc>
                <a:spcPct val="100000"/>
              </a:lnSpc>
              <a:spcBef>
                <a:spcPts val="105"/>
              </a:spcBef>
              <a:tabLst>
                <a:tab pos="5242560" algn="l"/>
              </a:tabLst>
            </a:pPr>
            <a:r>
              <a:rPr dirty="0"/>
              <a:t>EXAMPLES </a:t>
            </a:r>
            <a:r>
              <a:rPr dirty="0" spc="5"/>
              <a:t>OF </a:t>
            </a:r>
            <a:r>
              <a:rPr dirty="0"/>
              <a:t>RA REQUESTS –  </a:t>
            </a:r>
            <a:r>
              <a:rPr dirty="0" spc="5"/>
              <a:t>NON-PANDEMIC	</a:t>
            </a:r>
            <a:r>
              <a:rPr dirty="0" spc="-5"/>
              <a:t>RELATED</a:t>
            </a:r>
          </a:p>
        </p:txBody>
      </p:sp>
      <p:sp>
        <p:nvSpPr>
          <p:cNvPr id="3" name="object 3"/>
          <p:cNvSpPr/>
          <p:nvPr/>
        </p:nvSpPr>
        <p:spPr>
          <a:xfrm>
            <a:off x="1274825" y="4004309"/>
            <a:ext cx="6035039" cy="1681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829815"/>
            <a:ext cx="140462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0">
                <a:solidFill>
                  <a:srgbClr val="FFFFFF"/>
                </a:solidFill>
              </a:rPr>
              <a:t>Situation: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627380" y="2639822"/>
            <a:ext cx="8943975" cy="87058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7650" marR="5080" indent="-235585">
              <a:lnSpc>
                <a:spcPct val="91400"/>
              </a:lnSpc>
              <a:spcBef>
                <a:spcPts val="330"/>
              </a:spcBef>
            </a:pPr>
            <a:r>
              <a:rPr dirty="0" sz="1550" spc="3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55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When an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employee mentions to her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supervisor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that she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having 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difficulty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with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some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of her work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tasks,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she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immediately </a:t>
            </a:r>
            <a:r>
              <a:rPr dirty="0" sz="1950" spc="15">
                <a:solidFill>
                  <a:srgbClr val="FFFFFF"/>
                </a:solidFill>
                <a:latin typeface="Century Gothic"/>
                <a:cs typeface="Century Gothic"/>
              </a:rPr>
              <a:t>reassigned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950" spc="20">
                <a:solidFill>
                  <a:srgbClr val="FFFFFF"/>
                </a:solidFill>
                <a:latin typeface="Century Gothic"/>
                <a:cs typeface="Century Gothic"/>
              </a:rPr>
              <a:t>a 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lower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position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where those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tasks </a:t>
            </a:r>
            <a:r>
              <a:rPr dirty="0" sz="1950" spc="10">
                <a:solidFill>
                  <a:srgbClr val="FFFFFF"/>
                </a:solidFill>
                <a:latin typeface="Century Gothic"/>
                <a:cs typeface="Century Gothic"/>
              </a:rPr>
              <a:t>aren’t</a:t>
            </a:r>
            <a:r>
              <a:rPr dirty="0" sz="1950" spc="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50" spc="5">
                <a:solidFill>
                  <a:srgbClr val="FFFFFF"/>
                </a:solidFill>
                <a:latin typeface="Century Gothic"/>
                <a:cs typeface="Century Gothic"/>
              </a:rPr>
              <a:t>essential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3924553"/>
            <a:ext cx="3756025" cy="403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450" spc="10" b="1">
                <a:solidFill>
                  <a:srgbClr val="0F486E"/>
                </a:solidFill>
                <a:latin typeface="Century Gothic"/>
                <a:cs typeface="Century Gothic"/>
              </a:rPr>
              <a:t>Is </a:t>
            </a:r>
            <a:r>
              <a:rPr dirty="0" sz="2150" spc="-5" b="1">
                <a:solidFill>
                  <a:srgbClr val="0F486E"/>
                </a:solidFill>
                <a:latin typeface="Century Gothic"/>
                <a:cs typeface="Century Gothic"/>
              </a:rPr>
              <a:t>this </a:t>
            </a:r>
            <a:r>
              <a:rPr dirty="0" sz="2450" spc="15" b="1">
                <a:solidFill>
                  <a:srgbClr val="0F486E"/>
                </a:solidFill>
                <a:latin typeface="Century Gothic"/>
                <a:cs typeface="Century Gothic"/>
              </a:rPr>
              <a:t>a </a:t>
            </a:r>
            <a:r>
              <a:rPr dirty="0" sz="2450" spc="10" b="1">
                <a:solidFill>
                  <a:srgbClr val="0F486E"/>
                </a:solidFill>
                <a:latin typeface="Century Gothic"/>
                <a:cs typeface="Century Gothic"/>
              </a:rPr>
              <a:t>good</a:t>
            </a:r>
            <a:r>
              <a:rPr dirty="0" sz="2450" spc="5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2450" spc="10" b="1">
                <a:solidFill>
                  <a:srgbClr val="0F486E"/>
                </a:solidFill>
                <a:latin typeface="Century Gothic"/>
                <a:cs typeface="Century Gothic"/>
              </a:rPr>
              <a:t>approach?</a:t>
            </a:r>
            <a:endParaRPr sz="24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7745" y="4508754"/>
            <a:ext cx="4304538" cy="1764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1569212"/>
            <a:ext cx="8873490" cy="2352040"/>
          </a:xfrm>
          <a:prstGeom prst="rect">
            <a:avLst/>
          </a:prstGeom>
        </p:spPr>
        <p:txBody>
          <a:bodyPr wrap="square" lIns="0" tIns="1257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u="heavy" sz="165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ADA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12700" marR="207010">
              <a:lnSpc>
                <a:spcPct val="100000"/>
              </a:lnSpc>
              <a:spcBef>
                <a:spcPts val="894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An employer does not have to eliminate essential functions,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but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may have to</a:t>
            </a:r>
            <a:r>
              <a:rPr dirty="0" sz="1650" spc="-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provide 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accommodations to enable the employee to perform the</a:t>
            </a:r>
            <a:r>
              <a:rPr dirty="0" sz="1650" spc="-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functions.</a:t>
            </a:r>
            <a:endParaRPr sz="16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u="heavy" sz="1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Best</a:t>
            </a:r>
            <a:r>
              <a:rPr dirty="0" u="heavy" sz="165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practice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885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employer should initiate an interactive process and the RA process to find out</a:t>
            </a:r>
            <a:r>
              <a:rPr dirty="0" sz="1650" spc="-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what  the problems are before making rash</a:t>
            </a:r>
            <a:r>
              <a:rPr dirty="0" sz="165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decisions.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566" y="4606290"/>
            <a:ext cx="3675126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727708"/>
            <a:ext cx="1308735" cy="3778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-5">
                <a:solidFill>
                  <a:srgbClr val="FFFFFF"/>
                </a:solidFill>
              </a:rPr>
              <a:t>Situation: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627380" y="2194052"/>
            <a:ext cx="870458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7650" marR="5080" indent="-235585">
              <a:lnSpc>
                <a:spcPct val="100000"/>
              </a:lnSpc>
              <a:spcBef>
                <a:spcPts val="100"/>
              </a:spcBef>
            </a:pPr>
            <a:r>
              <a:rPr dirty="0" sz="13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3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An employer required that all employees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work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overtime. An employee with</a:t>
            </a:r>
            <a:r>
              <a:rPr dirty="0" sz="1650" spc="-18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bipolar  disorder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asked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excused from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overtime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because of fatigue and exacerbation  of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symptoms.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employer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denied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request – end of</a:t>
            </a:r>
            <a:r>
              <a:rPr dirty="0" sz="1650" spc="-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story.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3436111"/>
            <a:ext cx="30683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 b="1">
                <a:solidFill>
                  <a:srgbClr val="0F486E"/>
                </a:solidFill>
                <a:latin typeface="Century Gothic"/>
                <a:cs typeface="Century Gothic"/>
              </a:rPr>
              <a:t>Is this </a:t>
            </a:r>
            <a:r>
              <a:rPr dirty="0" sz="1950" spc="15" b="1">
                <a:solidFill>
                  <a:srgbClr val="0F486E"/>
                </a:solidFill>
                <a:latin typeface="Century Gothic"/>
                <a:cs typeface="Century Gothic"/>
              </a:rPr>
              <a:t>a good</a:t>
            </a:r>
            <a:r>
              <a:rPr dirty="0" sz="1950" spc="-25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1950" spc="15" b="1">
                <a:solidFill>
                  <a:srgbClr val="0F486E"/>
                </a:solidFill>
                <a:latin typeface="Century Gothic"/>
                <a:cs typeface="Century Gothic"/>
              </a:rPr>
              <a:t>approach?</a:t>
            </a:r>
            <a:endParaRPr sz="195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4600" y="4390644"/>
            <a:ext cx="2514599" cy="2010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1388618"/>
            <a:ext cx="8646160" cy="260223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u="heavy" sz="1650" spc="-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ADA</a:t>
            </a:r>
            <a:r>
              <a:rPr dirty="0" sz="1650" spc="-5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12700" marR="78105">
              <a:lnSpc>
                <a:spcPct val="100000"/>
              </a:lnSpc>
              <a:spcBef>
                <a:spcPts val="89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employer does not have to remove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essential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functions, but the process does</a:t>
            </a:r>
            <a:r>
              <a:rPr dirty="0" sz="1650" spc="-1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not  end there.</a:t>
            </a:r>
            <a:endParaRPr sz="16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dirty="0" u="heavy" sz="1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Best</a:t>
            </a:r>
            <a:r>
              <a:rPr dirty="0" u="heavy" sz="1650" spc="-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 </a:t>
            </a:r>
            <a:r>
              <a:rPr dirty="0" u="heavy" sz="1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practice</a:t>
            </a:r>
            <a:r>
              <a:rPr dirty="0" sz="1650" b="1">
                <a:solidFill>
                  <a:srgbClr val="FFFFFF"/>
                </a:solidFill>
                <a:latin typeface="Century Gothic"/>
                <a:cs typeface="Century Gothic"/>
              </a:rPr>
              <a:t>:</a:t>
            </a:r>
            <a:endParaRPr sz="165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88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employer should continue the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interactive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process and engage the RA process</a:t>
            </a:r>
            <a:r>
              <a:rPr dirty="0" sz="1650" spc="-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to  find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alternate accommodations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that would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allow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employee to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perform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 overtime.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20" y="4213097"/>
            <a:ext cx="4415028" cy="2177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530350"/>
            <a:ext cx="4829175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00" spc="-5"/>
              <a:t>POINTS OF</a:t>
            </a:r>
            <a:r>
              <a:rPr dirty="0" sz="3800" spc="-60"/>
              <a:t> </a:t>
            </a:r>
            <a:r>
              <a:rPr dirty="0" sz="3800" spc="-5"/>
              <a:t>CONTACT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27380" y="2201671"/>
            <a:ext cx="8740140" cy="208788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5080">
              <a:lnSpc>
                <a:spcPts val="1780"/>
              </a:lnSpc>
              <a:spcBef>
                <a:spcPts val="325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best way to move forward with requests regarding reasonable accommodation</a:t>
            </a:r>
            <a:r>
              <a:rPr dirty="0" sz="1650" spc="-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is  to contact your RA</a:t>
            </a:r>
            <a:r>
              <a:rPr dirty="0" sz="1650" spc="-1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Team.</a:t>
            </a:r>
            <a:endParaRPr sz="1650">
              <a:latin typeface="Century Gothic"/>
              <a:cs typeface="Century Gothic"/>
            </a:endParaRPr>
          </a:p>
          <a:p>
            <a:pPr marL="12700">
              <a:lnSpc>
                <a:spcPts val="1880"/>
              </a:lnSpc>
              <a:spcBef>
                <a:spcPts val="665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Tina</a:t>
            </a:r>
            <a:r>
              <a:rPr dirty="0" sz="165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Sansone</a:t>
            </a:r>
            <a:endParaRPr sz="1650">
              <a:latin typeface="Century Gothic"/>
              <a:cs typeface="Century Gothic"/>
            </a:endParaRPr>
          </a:p>
          <a:p>
            <a:pPr marL="12700" marR="4774565">
              <a:lnSpc>
                <a:spcPts val="1780"/>
              </a:lnSpc>
              <a:spcBef>
                <a:spcPts val="130"/>
              </a:spcBef>
            </a:pP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E-mail:</a:t>
            </a:r>
            <a:r>
              <a:rPr dirty="0" sz="1650" spc="-9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u="sng" sz="1650">
                <a:solidFill>
                  <a:srgbClr val="0D2D45"/>
                </a:solidFill>
                <a:uFill>
                  <a:solidFill>
                    <a:srgbClr val="0C2D45"/>
                  </a:solidFill>
                </a:uFill>
                <a:latin typeface="Century Gothic"/>
                <a:cs typeface="Century Gothic"/>
                <a:hlinkClick r:id="rId2"/>
              </a:rPr>
              <a:t>margaretina.sansone@usmc.mil </a:t>
            </a:r>
            <a:r>
              <a:rPr dirty="0" sz="1650">
                <a:solidFill>
                  <a:srgbClr val="0D2D45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Phone: 703-784-2281</a:t>
            </a:r>
            <a:endParaRPr sz="1650">
              <a:latin typeface="Century Gothic"/>
              <a:cs typeface="Century Gothic"/>
            </a:endParaRPr>
          </a:p>
          <a:p>
            <a:pPr marL="12700">
              <a:lnSpc>
                <a:spcPts val="1880"/>
              </a:lnSpc>
              <a:spcBef>
                <a:spcPts val="67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Sheba</a:t>
            </a:r>
            <a:r>
              <a:rPr dirty="0" sz="165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Godbey</a:t>
            </a:r>
            <a:endParaRPr sz="1650">
              <a:latin typeface="Century Gothic"/>
              <a:cs typeface="Century Gothic"/>
            </a:endParaRPr>
          </a:p>
          <a:p>
            <a:pPr marL="12700" marR="5436235">
              <a:lnSpc>
                <a:spcPts val="1780"/>
              </a:lnSpc>
              <a:spcBef>
                <a:spcPts val="125"/>
              </a:spcBef>
            </a:pP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E-mail: </a:t>
            </a:r>
            <a:r>
              <a:rPr dirty="0" u="sng" sz="1650" spc="-5">
                <a:solidFill>
                  <a:srgbClr val="0D2D45"/>
                </a:solidFill>
                <a:uFill>
                  <a:solidFill>
                    <a:srgbClr val="0C2D45"/>
                  </a:solidFill>
                </a:uFill>
                <a:latin typeface="Century Gothic"/>
                <a:cs typeface="Century Gothic"/>
                <a:hlinkClick r:id="rId3"/>
              </a:rPr>
              <a:t>sheba.godbey@usmc.mil </a:t>
            </a:r>
            <a:r>
              <a:rPr dirty="0" sz="1650" spc="-5">
                <a:solidFill>
                  <a:srgbClr val="0D2D45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Phone:</a:t>
            </a:r>
            <a:r>
              <a:rPr dirty="0" sz="1650" spc="4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703-697-7113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25467" y="4373117"/>
            <a:ext cx="3480053" cy="2017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437" y="1095248"/>
            <a:ext cx="267843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/>
              <a:t>WHAT </a:t>
            </a:r>
            <a:r>
              <a:rPr dirty="0" sz="1950" spc="10"/>
              <a:t>IS </a:t>
            </a:r>
            <a:r>
              <a:rPr dirty="0" sz="1950" spc="20"/>
              <a:t>A</a:t>
            </a:r>
            <a:r>
              <a:rPr dirty="0" sz="1950" spc="-25"/>
              <a:t> </a:t>
            </a:r>
            <a:r>
              <a:rPr dirty="0" sz="1950" spc="5"/>
              <a:t>DISABILITY?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710437" y="1522729"/>
            <a:ext cx="7767955" cy="357187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950" spc="15" b="1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dirty="0" sz="1950" spc="10" b="1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950" spc="15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95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50" spc="5" b="1">
                <a:solidFill>
                  <a:srgbClr val="FFFFFF"/>
                </a:solidFill>
                <a:latin typeface="Century Gothic"/>
                <a:cs typeface="Century Gothic"/>
              </a:rPr>
              <a:t>disability?</a:t>
            </a:r>
            <a:endParaRPr sz="1950">
              <a:latin typeface="Century Gothic"/>
              <a:cs typeface="Century Gothic"/>
            </a:endParaRPr>
          </a:p>
          <a:p>
            <a:pPr marL="819150" marR="81280" indent="29209">
              <a:lnSpc>
                <a:spcPct val="103299"/>
              </a:lnSpc>
              <a:spcBef>
                <a:spcPts val="27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physical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or mental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impairment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which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substantially limits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or restricts  one or more major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life</a:t>
            </a:r>
            <a:r>
              <a:rPr dirty="0" sz="165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activities</a:t>
            </a:r>
            <a:endParaRPr sz="16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950" spc="20" b="1">
                <a:solidFill>
                  <a:srgbClr val="FFFFFF"/>
                </a:solidFill>
                <a:latin typeface="Century Gothic"/>
                <a:cs typeface="Century Gothic"/>
              </a:rPr>
              <a:t>Who </a:t>
            </a:r>
            <a:r>
              <a:rPr dirty="0" sz="1950" spc="10" b="1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950" spc="15" b="1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950" spc="5" b="1">
                <a:solidFill>
                  <a:srgbClr val="FFFFFF"/>
                </a:solidFill>
                <a:latin typeface="Century Gothic"/>
                <a:cs typeface="Century Gothic"/>
              </a:rPr>
              <a:t>“qualified </a:t>
            </a:r>
            <a:r>
              <a:rPr dirty="0" sz="1950" spc="10" b="1">
                <a:solidFill>
                  <a:srgbClr val="FFFFFF"/>
                </a:solidFill>
                <a:latin typeface="Century Gothic"/>
                <a:cs typeface="Century Gothic"/>
              </a:rPr>
              <a:t>person with </a:t>
            </a:r>
            <a:r>
              <a:rPr dirty="0" sz="1950" spc="15" b="1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950" spc="4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950" spc="5" b="1">
                <a:solidFill>
                  <a:srgbClr val="FFFFFF"/>
                </a:solidFill>
                <a:latin typeface="Century Gothic"/>
                <a:cs typeface="Century Gothic"/>
              </a:rPr>
              <a:t>disability”?</a:t>
            </a:r>
            <a:endParaRPr sz="1950">
              <a:latin typeface="Century Gothic"/>
              <a:cs typeface="Century Gothic"/>
            </a:endParaRPr>
          </a:p>
          <a:p>
            <a:pPr marL="876300" marR="5080" indent="-15240">
              <a:lnSpc>
                <a:spcPct val="101099"/>
              </a:lnSpc>
              <a:spcBef>
                <a:spcPts val="315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person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who meets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skill,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experience, education, or other  requirements of an employment position that he or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she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holds or 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seeks,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and who can perform the “essential functions” of the</a:t>
            </a:r>
            <a:r>
              <a:rPr dirty="0" sz="1650" spc="-1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position  with or without reasonable</a:t>
            </a:r>
            <a:r>
              <a:rPr dirty="0" sz="165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accommodation</a:t>
            </a:r>
            <a:endParaRPr sz="16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Century Gothic"/>
              <a:cs typeface="Century Gothic"/>
            </a:endParaRPr>
          </a:p>
          <a:p>
            <a:pPr marL="693420" marR="935355" indent="-681355">
              <a:lnSpc>
                <a:spcPct val="102400"/>
              </a:lnSpc>
            </a:pPr>
            <a:r>
              <a:rPr dirty="0" sz="1450" spc="15" b="1">
                <a:solidFill>
                  <a:srgbClr val="FFFFFF"/>
                </a:solidFill>
                <a:latin typeface="Century Gothic"/>
                <a:cs typeface="Century Gothic"/>
              </a:rPr>
              <a:t>NOTE: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Whenever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employee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asks for </a:t>
            </a:r>
            <a:r>
              <a:rPr dirty="0" sz="1450" spc="25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450" spc="20">
                <a:solidFill>
                  <a:srgbClr val="FFFFFF"/>
                </a:solidFill>
                <a:latin typeface="Century Gothic"/>
                <a:cs typeface="Century Gothic"/>
              </a:rPr>
              <a:t>change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his/her job,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based on  </a:t>
            </a:r>
            <a:r>
              <a:rPr dirty="0" sz="1450" spc="25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medical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condition,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the employee has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just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asked </a:t>
            </a:r>
            <a:r>
              <a:rPr dirty="0" sz="1450" spc="1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1450" spc="25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450" spc="15">
                <a:solidFill>
                  <a:srgbClr val="FFFFFF"/>
                </a:solidFill>
                <a:latin typeface="Century Gothic"/>
                <a:cs typeface="Century Gothic"/>
              </a:rPr>
              <a:t>reasonable  accommodation.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6604" y="5257800"/>
            <a:ext cx="3787902" cy="1305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180" y="1063243"/>
            <a:ext cx="4028440" cy="2266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300" spc="15" b="1">
                <a:solidFill>
                  <a:srgbClr val="0F486E"/>
                </a:solidFill>
                <a:latin typeface="Century Gothic"/>
                <a:cs typeface="Century Gothic"/>
              </a:rPr>
              <a:t>HOW DO </a:t>
            </a:r>
            <a:r>
              <a:rPr dirty="0" sz="1300" spc="5" b="1">
                <a:solidFill>
                  <a:srgbClr val="0F486E"/>
                </a:solidFill>
                <a:latin typeface="Century Gothic"/>
                <a:cs typeface="Century Gothic"/>
              </a:rPr>
              <a:t>I </a:t>
            </a:r>
            <a:r>
              <a:rPr dirty="0" sz="1300" spc="15" b="1">
                <a:solidFill>
                  <a:srgbClr val="0F486E"/>
                </a:solidFill>
                <a:latin typeface="Century Gothic"/>
                <a:cs typeface="Century Gothic"/>
              </a:rPr>
              <a:t>KNOW </a:t>
            </a:r>
            <a:r>
              <a:rPr dirty="0" sz="1300" spc="5" b="1">
                <a:solidFill>
                  <a:srgbClr val="0F486E"/>
                </a:solidFill>
                <a:latin typeface="Century Gothic"/>
                <a:cs typeface="Century Gothic"/>
              </a:rPr>
              <a:t>IF </a:t>
            </a:r>
            <a:r>
              <a:rPr dirty="0" sz="1300" spc="10" b="1">
                <a:solidFill>
                  <a:srgbClr val="0F486E"/>
                </a:solidFill>
                <a:latin typeface="Century Gothic"/>
                <a:cs typeface="Century Gothic"/>
              </a:rPr>
              <a:t>SOMEONE </a:t>
            </a:r>
            <a:r>
              <a:rPr dirty="0" sz="1300" spc="5" b="1">
                <a:solidFill>
                  <a:srgbClr val="0F486E"/>
                </a:solidFill>
                <a:latin typeface="Century Gothic"/>
                <a:cs typeface="Century Gothic"/>
              </a:rPr>
              <a:t>IS </a:t>
            </a:r>
            <a:r>
              <a:rPr dirty="0" sz="1300" spc="10" b="1">
                <a:solidFill>
                  <a:srgbClr val="0F486E"/>
                </a:solidFill>
                <a:latin typeface="Century Gothic"/>
                <a:cs typeface="Century Gothic"/>
              </a:rPr>
              <a:t>REQUESTING</a:t>
            </a:r>
            <a:r>
              <a:rPr dirty="0" sz="1300" spc="15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1300" spc="10" b="1">
                <a:solidFill>
                  <a:srgbClr val="0F486E"/>
                </a:solidFill>
                <a:latin typeface="Century Gothic"/>
                <a:cs typeface="Century Gothic"/>
              </a:rPr>
              <a:t>RA?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1180" y="1591310"/>
            <a:ext cx="8733790" cy="299529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400"/>
              </a:spcBef>
            </a:pP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There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no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magic words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request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RA, and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term “reasonable accommodation” does not need to be 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used. A verbal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or written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request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should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be immediately followed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by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completed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and signed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DON RA  Request Form (SECNAV</a:t>
            </a:r>
            <a:r>
              <a:rPr dirty="0" sz="13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12306/1).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few examples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of potential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requests during COVID-19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may</a:t>
            </a:r>
            <a:r>
              <a:rPr dirty="0" sz="1300" spc="-6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include:</a:t>
            </a:r>
            <a:endParaRPr sz="1300">
              <a:latin typeface="Century Gothic"/>
              <a:cs typeface="Century Gothic"/>
            </a:endParaRPr>
          </a:p>
          <a:p>
            <a:pPr marL="624840" marR="11430" indent="-235585">
              <a:lnSpc>
                <a:spcPts val="1270"/>
              </a:lnSpc>
              <a:spcBef>
                <a:spcPts val="80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“I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can’t return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workplace because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my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physician said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my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condition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will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worsen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if I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am required 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to wear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dirty="0" sz="130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mask,”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2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“I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have 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weakened immune system so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can’t be exposed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to others,”</a:t>
            </a:r>
            <a:r>
              <a:rPr dirty="0" sz="1300" spc="-2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or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“I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have 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condition that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considered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high-risk,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can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continue to work from</a:t>
            </a:r>
            <a:r>
              <a:rPr dirty="0" sz="1300" spc="-17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home?”</a:t>
            </a:r>
            <a:endParaRPr sz="13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Management has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obligation to engage in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interactive discussion through the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dirty="0" sz="130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process.</a:t>
            </a:r>
            <a:endParaRPr sz="1300">
              <a:latin typeface="Century Gothic"/>
              <a:cs typeface="Century Gothic"/>
            </a:endParaRPr>
          </a:p>
          <a:p>
            <a:pPr marL="12700" marR="200660">
              <a:lnSpc>
                <a:spcPts val="1270"/>
              </a:lnSpc>
              <a:spcBef>
                <a:spcPts val="1265"/>
              </a:spcBef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When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requested through the RA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process, medical documentation should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submitted directly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RA  POC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 the EEO Office.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employee’s medical information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private and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confidential,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and should be  shared only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on 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need-to-know</a:t>
            </a:r>
            <a:r>
              <a:rPr dirty="0" sz="13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basis.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4764" y="4594097"/>
            <a:ext cx="3929633" cy="1987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7380" y="1572260"/>
            <a:ext cx="6689725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/>
              <a:t>WHAT DO </a:t>
            </a:r>
            <a:r>
              <a:rPr dirty="0" sz="1950" spc="5"/>
              <a:t>I </a:t>
            </a:r>
            <a:r>
              <a:rPr dirty="0" sz="1950" spc="20"/>
              <a:t>DO </a:t>
            </a:r>
            <a:r>
              <a:rPr dirty="0" sz="1950" spc="10"/>
              <a:t>IF </a:t>
            </a:r>
            <a:r>
              <a:rPr dirty="0" sz="1950" spc="20"/>
              <a:t>ONE </a:t>
            </a:r>
            <a:r>
              <a:rPr dirty="0" sz="1950" spc="15"/>
              <a:t>OF </a:t>
            </a:r>
            <a:r>
              <a:rPr dirty="0" sz="1950" spc="20"/>
              <a:t>MY </a:t>
            </a:r>
            <a:r>
              <a:rPr dirty="0" sz="1950" spc="15"/>
              <a:t>EMPLOYEES REQUESTS</a:t>
            </a:r>
            <a:r>
              <a:rPr dirty="0" sz="1950" spc="-60"/>
              <a:t> </a:t>
            </a:r>
            <a:r>
              <a:rPr dirty="0" sz="1950" spc="15"/>
              <a:t>RA?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627380" y="2302255"/>
            <a:ext cx="8974455" cy="1635125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47650" marR="169545" indent="-235585">
              <a:lnSpc>
                <a:spcPts val="1780"/>
              </a:lnSpc>
              <a:spcBef>
                <a:spcPts val="325"/>
              </a:spcBef>
            </a:pPr>
            <a:r>
              <a:rPr dirty="0" sz="13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3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Contact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RA POC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immediately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for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guidance and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to obtain the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DON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RA Request  Form</a:t>
            </a:r>
            <a:endParaRPr sz="1650">
              <a:latin typeface="Century Gothic"/>
              <a:cs typeface="Century Gothic"/>
            </a:endParaRPr>
          </a:p>
          <a:p>
            <a:pPr marL="247650" marR="384810" indent="-235585">
              <a:lnSpc>
                <a:spcPts val="1780"/>
              </a:lnSpc>
              <a:spcBef>
                <a:spcPts val="894"/>
              </a:spcBef>
            </a:pPr>
            <a:r>
              <a:rPr dirty="0" sz="13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3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Provide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DON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RA Request Form to employee for completion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and signature, and 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engage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interactive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discussion to determine what the employee is</a:t>
            </a:r>
            <a:r>
              <a:rPr dirty="0" sz="1650" spc="-1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requesting</a:t>
            </a:r>
            <a:endParaRPr sz="1650">
              <a:latin typeface="Century Gothic"/>
              <a:cs typeface="Century Gothic"/>
            </a:endParaRPr>
          </a:p>
          <a:p>
            <a:pPr marL="247650" marR="5080" indent="-235585">
              <a:lnSpc>
                <a:spcPts val="1780"/>
              </a:lnSpc>
              <a:spcBef>
                <a:spcPts val="894"/>
              </a:spcBef>
            </a:pPr>
            <a:r>
              <a:rPr dirty="0" sz="1300" spc="1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30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Supervisor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signs DON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RA Request Form acknowledging receipt and forwards to the</a:t>
            </a:r>
            <a:r>
              <a:rPr dirty="0" sz="1650" spc="-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RA  POC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EEO Office for</a:t>
            </a:r>
            <a:r>
              <a:rPr dirty="0" sz="165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processing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4383785"/>
            <a:ext cx="7315961" cy="2230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141" y="1341374"/>
            <a:ext cx="571119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5"/>
              <a:t>THE RA PROCESS CONSISTS OF THE FOLLOWING: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628141" y="1769617"/>
            <a:ext cx="8950325" cy="3152775"/>
          </a:xfrm>
          <a:prstGeom prst="rect">
            <a:avLst/>
          </a:prstGeom>
        </p:spPr>
        <p:txBody>
          <a:bodyPr wrap="square" lIns="0" tIns="781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 spc="15">
                <a:solidFill>
                  <a:srgbClr val="FFFFFF"/>
                </a:solidFill>
                <a:latin typeface="Century Gothic"/>
                <a:cs typeface="Century Gothic"/>
              </a:rPr>
              <a:t>POC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receives </a:t>
            </a:r>
            <a:r>
              <a:rPr dirty="0" sz="1300" spc="15">
                <a:solidFill>
                  <a:srgbClr val="FFFFFF"/>
                </a:solidFill>
                <a:latin typeface="Century Gothic"/>
                <a:cs typeface="Century Gothic"/>
              </a:rPr>
              <a:t>DON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Request</a:t>
            </a:r>
            <a:r>
              <a:rPr dirty="0" sz="1300" spc="-2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Form</a:t>
            </a:r>
            <a:endParaRPr sz="1300">
              <a:latin typeface="Century Gothic"/>
              <a:cs typeface="Century Gothic"/>
            </a:endParaRPr>
          </a:p>
          <a:p>
            <a:pPr marL="247650" marR="695960" indent="-235585">
              <a:lnSpc>
                <a:spcPts val="1270"/>
              </a:lnSpc>
              <a:spcBef>
                <a:spcPts val="81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POC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sends information/package to supervisor to provide to their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employee requesting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medical  documentation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Medical documentation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received in EEO</a:t>
            </a:r>
            <a:r>
              <a:rPr dirty="0" sz="1300" spc="-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Office</a:t>
            </a:r>
            <a:endParaRPr sz="1300">
              <a:latin typeface="Century Gothic"/>
              <a:cs typeface="Century Gothic"/>
            </a:endParaRPr>
          </a:p>
          <a:p>
            <a:pPr marL="247650" marR="212090" indent="-235585">
              <a:lnSpc>
                <a:spcPts val="1270"/>
              </a:lnSpc>
              <a:spcBef>
                <a:spcPts val="80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 spc="15">
                <a:solidFill>
                  <a:srgbClr val="FFFFFF"/>
                </a:solidFill>
                <a:latin typeface="Century Gothic"/>
                <a:cs typeface="Century Gothic"/>
              </a:rPr>
              <a:t>POC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coordinates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RA Team Meeting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(typically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Team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consists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of Supervisor (decision maker), RA 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POC, Agency Counsel, and an LER</a:t>
            </a:r>
            <a:r>
              <a:rPr dirty="0" sz="13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Representative)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Team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Meeting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held –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employee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invited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portion of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meeting as part of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interactive</a:t>
            </a:r>
            <a:r>
              <a:rPr dirty="0" sz="1300" spc="-2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process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Supervisor makes</a:t>
            </a:r>
            <a:r>
              <a:rPr dirty="0" sz="1300" spc="-16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decision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Supervisor provides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decision letter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through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coordination with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dirty="0" sz="1300" spc="-1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5">
                <a:solidFill>
                  <a:srgbClr val="FFFFFF"/>
                </a:solidFill>
                <a:latin typeface="Century Gothic"/>
                <a:cs typeface="Century Gothic"/>
              </a:rPr>
              <a:t>POC</a:t>
            </a:r>
            <a:endParaRPr sz="130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09"/>
              </a:spcBef>
              <a:tabLst>
                <a:tab pos="62484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May NOT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necessarily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be the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accommodation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15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choice</a:t>
            </a:r>
            <a:endParaRPr sz="115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495"/>
              </a:spcBef>
              <a:tabLst>
                <a:tab pos="62484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150" spc="5">
                <a:solidFill>
                  <a:srgbClr val="FFFFFF"/>
                </a:solidFill>
                <a:latin typeface="Century Gothic"/>
                <a:cs typeface="Century Gothic"/>
              </a:rPr>
              <a:t>more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than </a:t>
            </a:r>
            <a:r>
              <a:rPr dirty="0" sz="1150" spc="5">
                <a:solidFill>
                  <a:srgbClr val="FFFFFF"/>
                </a:solidFill>
                <a:latin typeface="Century Gothic"/>
                <a:cs typeface="Century Gothic"/>
              </a:rPr>
              <a:t>one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accommodation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effective, supervisor may choose between</a:t>
            </a:r>
            <a:r>
              <a:rPr dirty="0" sz="1150" spc="-1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them</a:t>
            </a:r>
            <a:endParaRPr sz="115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05"/>
              </a:spcBef>
              <a:tabLst>
                <a:tab pos="62484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Keep an open mind about employee</a:t>
            </a:r>
            <a:r>
              <a:rPr dirty="0" sz="1150" spc="-8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concerns</a:t>
            </a:r>
            <a:endParaRPr sz="1150">
              <a:latin typeface="Century Gothic"/>
              <a:cs typeface="Century Gothic"/>
            </a:endParaRPr>
          </a:p>
          <a:p>
            <a:pPr marL="389890">
              <a:lnSpc>
                <a:spcPct val="100000"/>
              </a:lnSpc>
              <a:spcBef>
                <a:spcPts val="500"/>
              </a:spcBef>
              <a:tabLst>
                <a:tab pos="624840" algn="l"/>
              </a:tabLst>
            </a:pPr>
            <a:r>
              <a:rPr dirty="0" sz="900" spc="2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900" spc="2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employee’s requested accommodation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150">
                <a:solidFill>
                  <a:srgbClr val="FFFFFF"/>
                </a:solidFill>
                <a:latin typeface="Century Gothic"/>
                <a:cs typeface="Century Gothic"/>
              </a:rPr>
              <a:t>reasonable and doable, that may be the best</a:t>
            </a:r>
            <a:r>
              <a:rPr dirty="0" sz="1150" spc="-12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150" spc="-5">
                <a:solidFill>
                  <a:srgbClr val="FFFFFF"/>
                </a:solidFill>
                <a:latin typeface="Century Gothic"/>
                <a:cs typeface="Century Gothic"/>
              </a:rPr>
              <a:t>option</a:t>
            </a:r>
            <a:endParaRPr sz="11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4628" y="4989576"/>
            <a:ext cx="2465832" cy="1405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437" y="1660651"/>
            <a:ext cx="4825365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20"/>
              <a:t>WHAT </a:t>
            </a:r>
            <a:r>
              <a:rPr dirty="0" sz="1950" spc="10"/>
              <a:t>IS </a:t>
            </a:r>
            <a:r>
              <a:rPr dirty="0" sz="1950" spc="15"/>
              <a:t>THE AGENCY’S</a:t>
            </a:r>
            <a:r>
              <a:rPr dirty="0" sz="1950" spc="-25"/>
              <a:t> </a:t>
            </a:r>
            <a:r>
              <a:rPr dirty="0" sz="1950" spc="15"/>
              <a:t>RESPONSIBILITY?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710437" y="2302255"/>
            <a:ext cx="8818245" cy="2500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Agency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required to provide reasonable accommodations to the known</a:t>
            </a:r>
            <a:r>
              <a:rPr dirty="0" sz="1650" spc="-114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physical 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mental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limitations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of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otherwise qualified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individual with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disability,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unless the  Agency can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show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accommodations would cause an undue</a:t>
            </a:r>
            <a:r>
              <a:rPr dirty="0" sz="165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hardship.</a:t>
            </a:r>
            <a:endParaRPr sz="16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REASONABLE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ACCOMODATION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DOES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NOT</a:t>
            </a:r>
            <a:r>
              <a:rPr dirty="0" sz="1650" spc="-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INCLUDE:</a:t>
            </a:r>
            <a:endParaRPr sz="1650">
              <a:latin typeface="Century Gothic"/>
              <a:cs typeface="Century Gothic"/>
            </a:endParaRPr>
          </a:p>
          <a:p>
            <a:pPr marL="624840" indent="-235585">
              <a:lnSpc>
                <a:spcPct val="100000"/>
              </a:lnSpc>
              <a:spcBef>
                <a:spcPts val="840"/>
              </a:spcBef>
              <a:buSzPct val="80769"/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Removing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Essential</a:t>
            </a:r>
            <a:r>
              <a:rPr dirty="0" sz="1300" spc="-1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Functions</a:t>
            </a:r>
            <a:endParaRPr sz="1300">
              <a:latin typeface="Century Gothic"/>
              <a:cs typeface="Century Gothic"/>
            </a:endParaRPr>
          </a:p>
          <a:p>
            <a:pPr marL="624840" indent="-235585">
              <a:lnSpc>
                <a:spcPct val="100000"/>
              </a:lnSpc>
              <a:spcBef>
                <a:spcPts val="830"/>
              </a:spcBef>
              <a:buSzPct val="80769"/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Lowering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production</a:t>
            </a:r>
            <a:r>
              <a:rPr dirty="0" sz="1300" spc="-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standards</a:t>
            </a:r>
            <a:endParaRPr sz="1300">
              <a:latin typeface="Century Gothic"/>
              <a:cs typeface="Century Gothic"/>
            </a:endParaRPr>
          </a:p>
          <a:p>
            <a:pPr marL="624840" indent="-235585">
              <a:lnSpc>
                <a:spcPct val="100000"/>
              </a:lnSpc>
              <a:spcBef>
                <a:spcPts val="840"/>
              </a:spcBef>
              <a:buSzPct val="80769"/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Excusing misconduct or performance</a:t>
            </a:r>
            <a:r>
              <a:rPr dirty="0" sz="1300" spc="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deficiencies</a:t>
            </a:r>
            <a:endParaRPr sz="1300">
              <a:latin typeface="Century Gothic"/>
              <a:cs typeface="Century Gothic"/>
            </a:endParaRPr>
          </a:p>
          <a:p>
            <a:pPr marL="624840" indent="-235585">
              <a:lnSpc>
                <a:spcPct val="100000"/>
              </a:lnSpc>
              <a:spcBef>
                <a:spcPts val="835"/>
              </a:spcBef>
              <a:buSzPct val="80769"/>
              <a:buFont typeface="Wingdings"/>
              <a:buChar char=""/>
              <a:tabLst>
                <a:tab pos="624840" algn="l"/>
                <a:tab pos="625475" algn="l"/>
              </a:tabLst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Providing personal use items; such as hearing aids, eye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glasses,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wheelchairs, service animals,</a:t>
            </a:r>
            <a:r>
              <a:rPr dirty="0" sz="1300" spc="3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etc.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55748" y="4901184"/>
            <a:ext cx="4937759" cy="1671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437" y="1923542"/>
            <a:ext cx="320675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/>
              <a:t>IS </a:t>
            </a:r>
            <a:r>
              <a:rPr dirty="0" sz="1950" spc="15"/>
              <a:t>COVID-19 </a:t>
            </a:r>
            <a:r>
              <a:rPr dirty="0" sz="1950" spc="20"/>
              <a:t>A</a:t>
            </a:r>
            <a:r>
              <a:rPr dirty="0" sz="1950" spc="5"/>
              <a:t> DISABILITY?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710437" y="2527046"/>
            <a:ext cx="9109710" cy="1031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Equal Employment Opportunity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Commission (EEOC) has not taken a position on  whether a COVID-19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infection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alone qualifies as a disability. Long-term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impacts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dirty="0" sz="1650" spc="-15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COVID- 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19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may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considered a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disability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under the Americans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with Disabilities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Act Amendments  Act </a:t>
            </a:r>
            <a:r>
              <a:rPr dirty="0" sz="1650" spc="-5">
                <a:solidFill>
                  <a:srgbClr val="FFFFFF"/>
                </a:solidFill>
                <a:latin typeface="Century Gothic"/>
                <a:cs typeface="Century Gothic"/>
              </a:rPr>
              <a:t>(ADAAA) and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the Rehabilitation</a:t>
            </a:r>
            <a:r>
              <a:rPr dirty="0" sz="1650" spc="-4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650">
                <a:solidFill>
                  <a:srgbClr val="FFFFFF"/>
                </a:solidFill>
                <a:latin typeface="Century Gothic"/>
                <a:cs typeface="Century Gothic"/>
              </a:rPr>
              <a:t>Act.</a:t>
            </a:r>
            <a:endParaRPr sz="165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58467" y="3886961"/>
            <a:ext cx="5142737" cy="2308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1305559"/>
            <a:ext cx="8340090" cy="43307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450"/>
              </a:spcBef>
            </a:pP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WE </a:t>
            </a:r>
            <a:r>
              <a:rPr dirty="0" sz="1450" spc="15" b="1">
                <a:solidFill>
                  <a:srgbClr val="0F486E"/>
                </a:solidFill>
                <a:latin typeface="Century Gothic"/>
                <a:cs typeface="Century Gothic"/>
              </a:rPr>
              <a:t>UNDERSTAND DURING THESE UNCERTAIN </a:t>
            </a: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TIMES YOU </a:t>
            </a:r>
            <a:r>
              <a:rPr dirty="0" sz="1450" spc="25" b="1">
                <a:solidFill>
                  <a:srgbClr val="0F486E"/>
                </a:solidFill>
                <a:latin typeface="Century Gothic"/>
                <a:cs typeface="Century Gothic"/>
              </a:rPr>
              <a:t>AND </a:t>
            </a: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YOUR </a:t>
            </a:r>
            <a:r>
              <a:rPr dirty="0" sz="1450" spc="25" b="1">
                <a:solidFill>
                  <a:srgbClr val="0F486E"/>
                </a:solidFill>
                <a:latin typeface="Century Gothic"/>
                <a:cs typeface="Century Gothic"/>
              </a:rPr>
              <a:t>WORKFORCE </a:t>
            </a: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HAVE </a:t>
            </a:r>
            <a:r>
              <a:rPr dirty="0" sz="1450" spc="25" b="1">
                <a:solidFill>
                  <a:srgbClr val="0F486E"/>
                </a:solidFill>
                <a:latin typeface="Century Gothic"/>
                <a:cs typeface="Century Gothic"/>
              </a:rPr>
              <a:t>MANY  </a:t>
            </a: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CONCERNS AND </a:t>
            </a:r>
            <a:r>
              <a:rPr dirty="0" sz="1450" spc="15" b="1">
                <a:solidFill>
                  <a:srgbClr val="0F486E"/>
                </a:solidFill>
                <a:latin typeface="Century Gothic"/>
                <a:cs typeface="Century Gothic"/>
              </a:rPr>
              <a:t>QUESTIONS. </a:t>
            </a: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WE ARE </a:t>
            </a:r>
            <a:r>
              <a:rPr dirty="0" sz="1450" spc="15" b="1">
                <a:solidFill>
                  <a:srgbClr val="0F486E"/>
                </a:solidFill>
                <a:latin typeface="Century Gothic"/>
                <a:cs typeface="Century Gothic"/>
              </a:rPr>
              <a:t>HERE </a:t>
            </a:r>
            <a:r>
              <a:rPr dirty="0" sz="1450" spc="20" b="1">
                <a:solidFill>
                  <a:srgbClr val="0F486E"/>
                </a:solidFill>
                <a:latin typeface="Century Gothic"/>
                <a:cs typeface="Century Gothic"/>
              </a:rPr>
              <a:t>TO </a:t>
            </a:r>
            <a:r>
              <a:rPr dirty="0" sz="1450" spc="15" b="1">
                <a:solidFill>
                  <a:srgbClr val="0F486E"/>
                </a:solidFill>
                <a:latin typeface="Century Gothic"/>
                <a:cs typeface="Century Gothic"/>
              </a:rPr>
              <a:t>PROVIDE</a:t>
            </a:r>
            <a:r>
              <a:rPr dirty="0" sz="1450" spc="-114" b="1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dirty="0" sz="1450" spc="15" b="1">
                <a:solidFill>
                  <a:srgbClr val="0F486E"/>
                </a:solidFill>
                <a:latin typeface="Century Gothic"/>
                <a:cs typeface="Century Gothic"/>
              </a:rPr>
              <a:t>SUPPORT!</a:t>
            </a:r>
            <a:endParaRPr sz="14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380" y="2065274"/>
            <a:ext cx="9027795" cy="18808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2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Equal Employment Opportunity (EEO) Office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has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received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influx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of contacts for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situations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that are</a:t>
            </a:r>
            <a:r>
              <a:rPr dirty="0" sz="1300" spc="-1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u="heavy" sz="1300" spc="1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  <a:cs typeface="Century Gothic"/>
              </a:rPr>
              <a:t>not</a:t>
            </a:r>
            <a:endParaRPr sz="1300">
              <a:latin typeface="Century Gothic"/>
              <a:cs typeface="Century Gothic"/>
            </a:endParaRPr>
          </a:p>
          <a:p>
            <a:pPr marL="247650">
              <a:lnSpc>
                <a:spcPts val="1415"/>
              </a:lnSpc>
            </a:pP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applicable to the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dirty="0" sz="13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process.</a:t>
            </a:r>
            <a:endParaRPr sz="1300">
              <a:latin typeface="Century Gothic"/>
              <a:cs typeface="Century Gothic"/>
            </a:endParaRPr>
          </a:p>
          <a:p>
            <a:pPr marL="247650" marR="123825" indent="-235585">
              <a:lnSpc>
                <a:spcPct val="81300"/>
              </a:lnSpc>
              <a:spcBef>
                <a:spcPts val="805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any change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job, the work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environment,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way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things are usually done that allows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qualified 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individual with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disability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to perform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essential functions of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job, or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enjoy equal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access to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benefits 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available to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other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individuals in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workplace.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employee or applicant requires information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regarding  the RA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process please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have them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contact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EEO</a:t>
            </a:r>
            <a:r>
              <a:rPr dirty="0" sz="1300" spc="-9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Office.</a:t>
            </a:r>
            <a:endParaRPr sz="1300">
              <a:latin typeface="Century Gothic"/>
              <a:cs typeface="Century Gothic"/>
            </a:endParaRPr>
          </a:p>
          <a:p>
            <a:pPr marL="247650" marR="5080" indent="-235585">
              <a:lnSpc>
                <a:spcPct val="81300"/>
              </a:lnSpc>
              <a:spcBef>
                <a:spcPts val="810"/>
              </a:spcBef>
            </a:pPr>
            <a:r>
              <a:rPr dirty="0" sz="1050" spc="5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dirty="0" sz="105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RA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not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appropriate in instances where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employee has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medical emergency for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family member,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child 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care/school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closures,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or for elder care assistance. In the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event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that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an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employee needs assistance for care  of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family member, there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may be other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benefits available.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Labor and Employee Relations </a:t>
            </a:r>
            <a:r>
              <a:rPr dirty="0" sz="1300">
                <a:solidFill>
                  <a:srgbClr val="FFFFFF"/>
                </a:solidFill>
                <a:latin typeface="Century Gothic"/>
                <a:cs typeface="Century Gothic"/>
              </a:rPr>
              <a:t>(LER)  Specialists will </a:t>
            </a:r>
            <a:r>
              <a:rPr dirty="0" sz="1300" spc="10">
                <a:solidFill>
                  <a:srgbClr val="FFFFFF"/>
                </a:solidFill>
                <a:latin typeface="Century Gothic"/>
                <a:cs typeface="Century Gothic"/>
              </a:rPr>
              <a:t>be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able to provide further information/support in that</a:t>
            </a:r>
            <a:r>
              <a:rPr dirty="0" sz="130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300" spc="5">
                <a:solidFill>
                  <a:srgbClr val="FFFFFF"/>
                </a:solidFill>
                <a:latin typeface="Century Gothic"/>
                <a:cs typeface="Century Gothic"/>
              </a:rPr>
              <a:t>arena.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5255" y="4292346"/>
            <a:ext cx="3673602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D2D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sheba.godbey</dc:creator>
  <dc:title>Microsoft PowerPoint - Reasonable Accommodation and COVID-19 Return to Workplace (Lunch and Learn) Topics - July 2021 PT Review</dc:title>
  <dcterms:created xsi:type="dcterms:W3CDTF">2021-08-17T16:06:54Z</dcterms:created>
  <dcterms:modified xsi:type="dcterms:W3CDTF">2021-08-17T16:06:54Z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2021-08-17T00:00:00Z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2021-08-17T00:00:00Z</vt:filetime>
  </property>
</Properties>
</file>